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slideMasters/slideMaster25.xml" ContentType="application/vnd.openxmlformats-officedocument.presentationml.slideMaster+xml"/>
  <Override PartName="/ppt/slides/slide25.xml" ContentType="application/vnd.openxmlformats-officedocument.presentationml.slide+xml"/>
  <Override PartName="/ppt/slideMasters/slideMaster26.xml" ContentType="application/vnd.openxmlformats-officedocument.presentationml.slideMaster+xml"/>
  <Override PartName="/ppt/slides/slide26.xml" ContentType="application/vnd.openxmlformats-officedocument.presentationml.slide+xml"/>
  <Override PartName="/ppt/slideMasters/slideMaster27.xml" ContentType="application/vnd.openxmlformats-officedocument.presentationml.slideMaster+xml"/>
  <Override PartName="/ppt/slides/slide27.xml" ContentType="application/vnd.openxmlformats-officedocument.presentationml.slide+xml"/>
  <Override PartName="/ppt/slideMasters/slideMaster28.xml" ContentType="application/vnd.openxmlformats-officedocument.presentationml.slideMaster+xml"/>
  <Override PartName="/ppt/slides/slide28.xml" ContentType="application/vnd.openxmlformats-officedocument.presentationml.slide+xml"/>
  <Override PartName="/ppt/slideMasters/slideMaster29.xml" ContentType="application/vnd.openxmlformats-officedocument.presentationml.slideMaster+xml"/>
  <Override PartName="/ppt/slides/slide29.xml" ContentType="application/vnd.openxmlformats-officedocument.presentationml.slide+xml"/>
  <Override PartName="/ppt/slideMasters/slideMaster30.xml" ContentType="application/vnd.openxmlformats-officedocument.presentationml.slideMaster+xml"/>
  <Override PartName="/ppt/slides/slide30.xml" ContentType="application/vnd.openxmlformats-officedocument.presentationml.slide+xml"/>
  <Override PartName="/ppt/slideMasters/slideMaster31.xml" ContentType="application/vnd.openxmlformats-officedocument.presentationml.slideMaster+xml"/>
  <Override PartName="/ppt/slides/slide31.xml" ContentType="application/vnd.openxmlformats-officedocument.presentationml.slide+xml"/>
  <Override PartName="/ppt/slideMasters/slideMaster32.xml" ContentType="application/vnd.openxmlformats-officedocument.presentationml.slideMaster+xml"/>
  <Override PartName="/ppt/slides/slide32.xml" ContentType="application/vnd.openxmlformats-officedocument.presentationml.slide+xml"/>
  <Override PartName="/ppt/slideMasters/slideMaster33.xml" ContentType="application/vnd.openxmlformats-officedocument.presentationml.slideMaster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</p:sldIdLst>
  <p:notesMasterIdLst>
    <p:notesMasterId r:id="rId3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notesMaster" Target="notesMasters/notesMaster1.xml"/><Relationship Id="rId36" Type="http://schemas.openxmlformats.org/officeDocument/2006/relationships/presProps" Target="presProps.xml"/><Relationship Id="rId37" Type="http://schemas.openxmlformats.org/officeDocument/2006/relationships/viewProps" Target="viewProps.xml"/><Relationship Id="rId38" Type="http://schemas.openxmlformats.org/officeDocument/2006/relationships/theme" Target="theme/theme1.xml"/><Relationship Id="rId3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2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5.xml"/>
		</Relationships>
</file>

<file path=ppt/notesSlides/_rels/notesSlide2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6.xml"/>
		</Relationships>
</file>

<file path=ppt/notesSlides/_rels/notesSlide2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7.xml"/>
		</Relationships>
</file>

<file path=ppt/notesSlides/_rels/notesSlide2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8.xml"/>
		</Relationships>
</file>

<file path=ppt/notesSlides/_rels/notesSlide2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9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3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0.xml"/>
		</Relationships>
</file>

<file path=ppt/notesSlides/_rels/notesSlide3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1.xml"/>
		</Relationships>
</file>

<file path=ppt/notesSlides/_rels/notesSlide3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2.xml"/>
		</Relationships>
</file>

<file path=ppt/notesSlides/_rels/notesSlide3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SE">
    <p:bg>
      <p:bgPr>
        <a:solidFill>
          <a:srgbClr val="07131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6565392"/>
            <a:ext cx="12191695" cy="292608"/>
          </a:xfrm>
          <a:prstGeom prst="rect">
            <a:avLst/>
          </a:prstGeom>
          <a:solidFill>
            <a:srgbClr val="07131F"/>
          </a:solidFill>
          <a:ln w="12700">
            <a:solidFill>
              <a:srgbClr val="07131F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38912" y="6601968"/>
            <a:ext cx="804672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80" b="1" spc="110" kern="0" dirty="0">
                <a:solidFill>
                  <a:srgbClr val="7A8B9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SPACHEE × ISIIVUNO  |  SOUTH AFRICA TRANSPORT DIGITAL TRANSFORMATION</a:t>
            </a:r>
            <a:endParaRPr lang="en-US" sz="48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92840" y="6592824"/>
            <a:ext cx="411480" cy="109728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 lIns="0" tIns="0" rIns="0" bIns="0"/>
          <a:lstStyle>
            <a:lvl1pPr>
              <a:defRPr sz="500">
                <a:solidFill>
                  <a:srgbClr val="7A8B9B"/>
                </a:solidFill>
                <a:latin typeface="Inter"/>
                <a:ea typeface="Inter"/>
                <a:cs typeface="Inter"/>
              </a:defRPr>
            </a:lvl1pPr>
          </a:lstStyle>
          <a:p>
            <a:pPr algn="r"/>
            <a:fld id="{F7021451-1387-4CA6-816F-3879F97B5CBC}" type="slidenum">
              <a:rPr b="0" lang="en-US"/>
              <a:t>1002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92840" y="6592824"/>
            <a:ext cx="411480" cy="109728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 lIns="0" tIns="0" rIns="0" bIns="0"/>
          <a:lstStyle>
            <a:lvl1pPr>
              <a:defRPr sz="500">
                <a:solidFill>
                  <a:srgbClr val="7A8B9B"/>
                </a:solidFill>
                <a:latin typeface="Inter"/>
                <a:ea typeface="Inter"/>
                <a:cs typeface="Inter"/>
              </a:defRPr>
            </a:lvl1pPr>
          </a:lstStyle>
          <a:p>
            <a:pPr algn="r"/>
            <a:fld id="{F7021451-1387-4CA6-816F-3879F97B5CBC}" type="slidenum">
              <a:rPr b="0" lang="en-US"/>
              <a:t>null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wide_cinematic_aerial_overview_landscape_scene_a_batch_1.png">    </p:cNvPr>
          <p:cNvPicPr>
            <a:picLocks noChangeAspect="1"/>
          </p:cNvPicPr>
          <p:nvPr/>
        </p:nvPicPr>
        <p:blipFill>
          <a:blip r:embed="rId1"/>
          <a:srcRect l="0" r="0" t="25" b="2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7131F">
              <a:alpha val="70000"/>
            </a:srgbClr>
          </a:solidFill>
          <a:ln w="12700">
            <a:solidFill>
              <a:srgbClr val="07131F">
                <a:alpha val="0"/>
              </a:srgbClr>
            </a:solidFill>
            <a:prstDash val="solid"/>
          </a:ln>
        </p:spPr>
      </p:sp>
      <p:sp>
        <p:nvSpPr>
          <p:cNvPr id="4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7131F">
              <a:alpha val="65000"/>
            </a:srgbClr>
          </a:solidFill>
          <a:ln w="12700">
            <a:solidFill>
              <a:srgbClr val="07131F">
                <a:alpha val="0"/>
              </a:srgbClr>
            </a:solidFill>
            <a:prstDash val="solid"/>
          </a:ln>
        </p:spPr>
      </p:sp>
      <p:sp>
        <p:nvSpPr>
          <p:cNvPr id="5" name="Shape 2"/>
          <p:cNvSpPr/>
          <p:nvPr/>
        </p:nvSpPr>
        <p:spPr>
          <a:xfrm>
            <a:off x="0" y="0"/>
            <a:ext cx="6629400" cy="6858000"/>
          </a:xfrm>
          <a:prstGeom prst="rect">
            <a:avLst/>
          </a:prstGeom>
          <a:solidFill>
            <a:srgbClr val="07131F">
              <a:alpha val="93000"/>
            </a:srgbClr>
          </a:solidFill>
          <a:ln w="12700">
            <a:solidFill>
              <a:srgbClr val="07131F">
                <a:alpha val="0"/>
              </a:srgbClr>
            </a:solidFill>
            <a:prstDash val="solid"/>
          </a:ln>
        </p:spPr>
      </p:sp>
      <p:sp>
        <p:nvSpPr>
          <p:cNvPr id="6" name="Shape 3"/>
          <p:cNvSpPr/>
          <p:nvPr/>
        </p:nvSpPr>
        <p:spPr>
          <a:xfrm>
            <a:off x="658368" y="566928"/>
            <a:ext cx="2148840" cy="256032"/>
          </a:xfrm>
          <a:prstGeom prst="roundRect">
            <a:avLst>
              <a:gd name="adj" fmla="val 50000"/>
            </a:avLst>
          </a:prstGeom>
          <a:solidFill>
            <a:srgbClr val="F3C35B"/>
          </a:solidFill>
          <a:ln w="8890">
            <a:solidFill>
              <a:srgbClr val="F3C35B">
                <a:alpha val="0"/>
              </a:srgbClr>
            </a:solidFill>
            <a:prstDash val="solid"/>
          </a:ln>
        </p:spPr>
      </p:sp>
      <p:sp>
        <p:nvSpPr>
          <p:cNvPr id="7" name="Text 4"/>
          <p:cNvSpPr txBox="1"/>
          <p:nvPr/>
        </p:nvSpPr>
        <p:spPr>
          <a:xfrm>
            <a:off x="768096" y="576072"/>
            <a:ext cx="1929384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00" b="1" spc="60" kern="0" dirty="0">
                <a:solidFill>
                  <a:srgbClr val="07131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STRATEGIC CONCEPT NOTE</a:t>
            </a:r>
            <a:endParaRPr lang="en-US" sz="700" dirty="0"/>
          </a:p>
        </p:txBody>
      </p:sp>
      <p:sp>
        <p:nvSpPr>
          <p:cNvPr id="8" name="Text 5"/>
          <p:cNvSpPr txBox="1"/>
          <p:nvPr/>
        </p:nvSpPr>
        <p:spPr>
          <a:xfrm>
            <a:off x="658368" y="1078992"/>
            <a:ext cx="6766560" cy="21945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2850" b="1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SOUTH AFRICA</a:t>
            </a:r>
            <a:endParaRPr lang="en-US" sz="2850" dirty="0"/>
          </a:p>
          <a:p>
            <a:pPr algn="l" indent="0" marL="0">
              <a:buNone/>
            </a:pPr>
            <a:r>
              <a:rPr lang="en-US" sz="2850" b="1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TRANSPORT SECTOR</a:t>
            </a:r>
            <a:endParaRPr lang="en-US" sz="2850" dirty="0"/>
          </a:p>
          <a:p>
            <a:pPr algn="l" indent="0" marL="0">
              <a:buNone/>
            </a:pPr>
            <a:r>
              <a:rPr lang="en-US" sz="2850" b="1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DIGITAL TRANSFORMATION</a:t>
            </a:r>
            <a:endParaRPr lang="en-US" sz="2850" dirty="0"/>
          </a:p>
        </p:txBody>
      </p:sp>
      <p:sp>
        <p:nvSpPr>
          <p:cNvPr id="9" name="Text 6"/>
          <p:cNvSpPr txBox="1"/>
          <p:nvPr/>
        </p:nvSpPr>
        <p:spPr>
          <a:xfrm>
            <a:off x="685800" y="3401568"/>
            <a:ext cx="5669280" cy="76809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D8E2E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Building an integrated, intelligent and digitally enabled national transportation ecosystem</a:t>
            </a:r>
            <a:endParaRPr lang="en-US" sz="1250" dirty="0"/>
          </a:p>
        </p:txBody>
      </p:sp>
      <p:sp>
        <p:nvSpPr>
          <p:cNvPr id="10" name="Shape 7"/>
          <p:cNvSpPr/>
          <p:nvPr/>
        </p:nvSpPr>
        <p:spPr>
          <a:xfrm>
            <a:off x="676656" y="4407408"/>
            <a:ext cx="1444752" cy="0"/>
          </a:xfrm>
          <a:prstGeom prst="line">
            <a:avLst/>
          </a:prstGeom>
          <a:noFill/>
          <a:ln w="38100">
            <a:solidFill>
              <a:srgbClr val="45D9E6"/>
            </a:solidFill>
            <a:prstDash val="solid"/>
            <a:headEnd type="none"/>
            <a:tailEnd type="none"/>
          </a:ln>
        </p:spPr>
      </p:sp>
      <p:sp>
        <p:nvSpPr>
          <p:cNvPr id="11" name="Text 8"/>
          <p:cNvSpPr txBox="1"/>
          <p:nvPr/>
        </p:nvSpPr>
        <p:spPr>
          <a:xfrm>
            <a:off x="685800" y="4681728"/>
            <a:ext cx="32918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700" b="1" spc="160" kern="0" dirty="0">
                <a:solidFill>
                  <a:srgbClr val="45D9E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INITIAL STRATEGIC ENGAGEMENT</a:t>
            </a:r>
            <a:endParaRPr lang="en-US" sz="700" dirty="0"/>
          </a:p>
        </p:txBody>
      </p:sp>
      <p:sp>
        <p:nvSpPr>
          <p:cNvPr id="12" name="Text 9"/>
          <p:cNvSpPr txBox="1"/>
          <p:nvPr/>
        </p:nvSpPr>
        <p:spPr>
          <a:xfrm>
            <a:off x="685800" y="4956048"/>
            <a:ext cx="44805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Prepared for the Department of Transport</a:t>
            </a:r>
            <a:endParaRPr lang="en-US" sz="1000" dirty="0"/>
          </a:p>
          <a:p>
            <a:pPr algn="l" indent="0" marL="0">
              <a:buNone/>
            </a:pPr>
            <a:r>
              <a:rPr lang="en-US" sz="1000" b="1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Republic of South Africa</a:t>
            </a:r>
            <a:endParaRPr lang="en-US" sz="1000" dirty="0"/>
          </a:p>
        </p:txBody>
      </p:sp>
      <p:sp>
        <p:nvSpPr>
          <p:cNvPr id="13" name="Text 10"/>
          <p:cNvSpPr txBox="1"/>
          <p:nvPr/>
        </p:nvSpPr>
        <p:spPr>
          <a:xfrm>
            <a:off x="685800" y="5852160"/>
            <a:ext cx="320040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150" b="1" spc="120" kern="0" dirty="0">
                <a:solidFill>
                  <a:srgbClr val="F3C35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SPACHEE × ISIIVUNO</a:t>
            </a:r>
            <a:endParaRPr lang="en-US" sz="1150" dirty="0"/>
          </a:p>
        </p:txBody>
      </p:sp>
      <p:sp>
        <p:nvSpPr>
          <p:cNvPr id="14" name="Text 11"/>
          <p:cNvSpPr txBox="1"/>
          <p:nvPr/>
        </p:nvSpPr>
        <p:spPr>
          <a:xfrm>
            <a:off x="685800" y="6199632"/>
            <a:ext cx="29260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650" b="1" spc="100" kern="0" dirty="0">
                <a:solidFill>
                  <a:srgbClr val="A6B7C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STN–SCN–001  |  2027–2035</a:t>
            </a:r>
            <a:endParaRPr lang="en-US" sz="6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411480"/>
            <a:ext cx="43891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720" b="1" spc="200" kern="0" dirty="0">
                <a:solidFill>
                  <a:srgbClr val="45D9E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08 / PUBLIC MOBILITY</a:t>
            </a:r>
            <a:endParaRPr lang="en-US" sz="720" dirty="0"/>
          </a:p>
        </p:txBody>
      </p:sp>
      <p:sp>
        <p:nvSpPr>
          <p:cNvPr id="3" name="Text 1"/>
          <p:cNvSpPr txBox="1"/>
          <p:nvPr/>
        </p:nvSpPr>
        <p:spPr>
          <a:xfrm>
            <a:off x="640080" y="758952"/>
            <a:ext cx="1097280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2550" b="1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MobilityGrid™ — one passenger journey across multiple operators</a:t>
            </a:r>
            <a:endParaRPr lang="en-US" sz="2550" dirty="0"/>
          </a:p>
        </p:txBody>
      </p:sp>
      <p:sp>
        <p:nvSpPr>
          <p:cNvPr id="4" name="Text 2"/>
          <p:cNvSpPr txBox="1"/>
          <p:nvPr/>
        </p:nvSpPr>
        <p:spPr>
          <a:xfrm>
            <a:off x="658368" y="1536192"/>
            <a:ext cx="1024128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150" dirty="0">
                <a:solidFill>
                  <a:srgbClr val="A9BAC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Make rail, bus, BRT, minibus taxi, e-hailing and active mobility function as a coherent network from the passenger’s perspective.</a:t>
            </a:r>
            <a:endParaRPr lang="en-US" sz="1150" dirty="0"/>
          </a:p>
        </p:txBody>
      </p:sp>
      <p:pic>
        <p:nvPicPr>
          <p:cNvPr id="5" name="Image 0" descr="/mnt/data/a_wide_panoramic_urban_transit_hub_scene_at_sunri_batch_3.png">    </p:cNvPr>
          <p:cNvPicPr>
            <a:picLocks noChangeAspect="1"/>
          </p:cNvPicPr>
          <p:nvPr/>
        </p:nvPicPr>
        <p:blipFill>
          <a:blip r:embed="rId1"/>
          <a:srcRect l="12354" r="12354" t="0" b="0"/>
          <a:stretch/>
        </p:blipFill>
        <p:spPr>
          <a:xfrm>
            <a:off x="6144768" y="1947672"/>
            <a:ext cx="5468112" cy="4087368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6144768" y="1947672"/>
            <a:ext cx="5468112" cy="4087368"/>
          </a:xfrm>
          <a:prstGeom prst="rect">
            <a:avLst/>
          </a:prstGeom>
          <a:solidFill>
            <a:srgbClr val="07131F">
              <a:alpha val="82000"/>
            </a:srgbClr>
          </a:solidFill>
          <a:ln w="12700">
            <a:solidFill>
              <a:srgbClr val="07131F">
                <a:alpha val="0"/>
              </a:srgbClr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804672" y="2286000"/>
            <a:ext cx="438912" cy="438912"/>
          </a:xfrm>
          <a:prstGeom prst="ellipse">
            <a:avLst/>
          </a:prstGeom>
          <a:solidFill>
            <a:srgbClr val="45D9E6"/>
          </a:solidFill>
          <a:ln w="12700">
            <a:solidFill>
              <a:srgbClr val="45D9E6">
                <a:alpha val="0"/>
              </a:srgbClr>
            </a:solidFill>
            <a:prstDash val="solid"/>
          </a:ln>
        </p:spPr>
      </p:sp>
      <p:sp>
        <p:nvSpPr>
          <p:cNvPr id="8" name="Text 5"/>
          <p:cNvSpPr txBox="1"/>
          <p:nvPr/>
        </p:nvSpPr>
        <p:spPr>
          <a:xfrm>
            <a:off x="804672" y="2286000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07131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</a:t>
            </a:r>
            <a:endParaRPr lang="en-US" sz="800" dirty="0"/>
          </a:p>
        </p:txBody>
      </p:sp>
      <p:sp>
        <p:nvSpPr>
          <p:cNvPr id="9" name="Text 6"/>
          <p:cNvSpPr txBox="1"/>
          <p:nvPr/>
        </p:nvSpPr>
        <p:spPr>
          <a:xfrm>
            <a:off x="1399032" y="2240280"/>
            <a:ext cx="21031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920" b="1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HOME / ORIGIN</a:t>
            </a:r>
            <a:endParaRPr lang="en-US" sz="920" dirty="0"/>
          </a:p>
        </p:txBody>
      </p:sp>
      <p:sp>
        <p:nvSpPr>
          <p:cNvPr id="10" name="Shape 7"/>
          <p:cNvSpPr/>
          <p:nvPr/>
        </p:nvSpPr>
        <p:spPr>
          <a:xfrm>
            <a:off x="1024128" y="2734056"/>
            <a:ext cx="0" cy="192024"/>
          </a:xfrm>
          <a:prstGeom prst="line">
            <a:avLst/>
          </a:prstGeom>
          <a:noFill/>
          <a:ln w="19050">
            <a:solidFill>
              <a:srgbClr val="4A7286"/>
            </a:solidFill>
            <a:prstDash val="solid"/>
            <a:tailEnd type="triangle"/>
          </a:ln>
        </p:spPr>
      </p:sp>
      <p:sp>
        <p:nvSpPr>
          <p:cNvPr id="11" name="Shape 8"/>
          <p:cNvSpPr/>
          <p:nvPr/>
        </p:nvSpPr>
        <p:spPr>
          <a:xfrm>
            <a:off x="804672" y="3072384"/>
            <a:ext cx="438912" cy="438912"/>
          </a:xfrm>
          <a:prstGeom prst="ellipse">
            <a:avLst/>
          </a:prstGeom>
          <a:solidFill>
            <a:srgbClr val="0FB8A9"/>
          </a:solidFill>
          <a:ln w="12700">
            <a:solidFill>
              <a:srgbClr val="0FB8A9">
                <a:alpha val="0"/>
              </a:srgbClr>
            </a:solidFill>
            <a:prstDash val="solid"/>
          </a:ln>
        </p:spPr>
      </p:sp>
      <p:sp>
        <p:nvSpPr>
          <p:cNvPr id="12" name="Text 9"/>
          <p:cNvSpPr txBox="1"/>
          <p:nvPr/>
        </p:nvSpPr>
        <p:spPr>
          <a:xfrm>
            <a:off x="804672" y="3072384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07131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2</a:t>
            </a:r>
            <a:endParaRPr lang="en-US" sz="800" dirty="0"/>
          </a:p>
        </p:txBody>
      </p:sp>
      <p:sp>
        <p:nvSpPr>
          <p:cNvPr id="13" name="Text 10"/>
          <p:cNvSpPr txBox="1"/>
          <p:nvPr/>
        </p:nvSpPr>
        <p:spPr>
          <a:xfrm>
            <a:off x="1399032" y="3026664"/>
            <a:ext cx="21031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920" b="1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TAXI / E-HAIL</a:t>
            </a:r>
            <a:endParaRPr lang="en-US" sz="920" dirty="0"/>
          </a:p>
        </p:txBody>
      </p:sp>
      <p:sp>
        <p:nvSpPr>
          <p:cNvPr id="14" name="Shape 11"/>
          <p:cNvSpPr/>
          <p:nvPr/>
        </p:nvSpPr>
        <p:spPr>
          <a:xfrm>
            <a:off x="1024128" y="3520440"/>
            <a:ext cx="0" cy="192024"/>
          </a:xfrm>
          <a:prstGeom prst="line">
            <a:avLst/>
          </a:prstGeom>
          <a:noFill/>
          <a:ln w="19050">
            <a:solidFill>
              <a:srgbClr val="4A7286"/>
            </a:solidFill>
            <a:prstDash val="solid"/>
            <a:tailEnd type="triangle"/>
          </a:ln>
        </p:spPr>
      </p:sp>
      <p:sp>
        <p:nvSpPr>
          <p:cNvPr id="15" name="Shape 12"/>
          <p:cNvSpPr/>
          <p:nvPr/>
        </p:nvSpPr>
        <p:spPr>
          <a:xfrm>
            <a:off x="804672" y="3858768"/>
            <a:ext cx="438912" cy="438912"/>
          </a:xfrm>
          <a:prstGeom prst="ellipse">
            <a:avLst/>
          </a:prstGeom>
          <a:solidFill>
            <a:srgbClr val="F3C35B"/>
          </a:solidFill>
          <a:ln w="12700">
            <a:solidFill>
              <a:srgbClr val="F3C35B">
                <a:alpha val="0"/>
              </a:srgbClr>
            </a:solidFill>
            <a:prstDash val="solid"/>
          </a:ln>
        </p:spPr>
      </p:sp>
      <p:sp>
        <p:nvSpPr>
          <p:cNvPr id="16" name="Text 13"/>
          <p:cNvSpPr txBox="1"/>
          <p:nvPr/>
        </p:nvSpPr>
        <p:spPr>
          <a:xfrm>
            <a:off x="804672" y="3858768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07131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3</a:t>
            </a:r>
            <a:endParaRPr lang="en-US" sz="800" dirty="0"/>
          </a:p>
        </p:txBody>
      </p:sp>
      <p:sp>
        <p:nvSpPr>
          <p:cNvPr id="17" name="Text 14"/>
          <p:cNvSpPr txBox="1"/>
          <p:nvPr/>
        </p:nvSpPr>
        <p:spPr>
          <a:xfrm>
            <a:off x="1399032" y="3813048"/>
            <a:ext cx="21031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920" b="1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RAIL / BRT</a:t>
            </a:r>
            <a:endParaRPr lang="en-US" sz="920" dirty="0"/>
          </a:p>
        </p:txBody>
      </p:sp>
      <p:sp>
        <p:nvSpPr>
          <p:cNvPr id="18" name="Shape 15"/>
          <p:cNvSpPr/>
          <p:nvPr/>
        </p:nvSpPr>
        <p:spPr>
          <a:xfrm>
            <a:off x="1024128" y="4306824"/>
            <a:ext cx="0" cy="192024"/>
          </a:xfrm>
          <a:prstGeom prst="line">
            <a:avLst/>
          </a:prstGeom>
          <a:noFill/>
          <a:ln w="19050">
            <a:solidFill>
              <a:srgbClr val="4A7286"/>
            </a:solidFill>
            <a:prstDash val="solid"/>
            <a:tailEnd type="triangle"/>
          </a:ln>
        </p:spPr>
      </p:sp>
      <p:sp>
        <p:nvSpPr>
          <p:cNvPr id="19" name="Shape 16"/>
          <p:cNvSpPr/>
          <p:nvPr/>
        </p:nvSpPr>
        <p:spPr>
          <a:xfrm>
            <a:off x="804672" y="4645152"/>
            <a:ext cx="438912" cy="438912"/>
          </a:xfrm>
          <a:prstGeom prst="ellipse">
            <a:avLst/>
          </a:prstGeom>
          <a:solidFill>
            <a:srgbClr val="2AB56F"/>
          </a:solidFill>
          <a:ln w="12700">
            <a:solidFill>
              <a:srgbClr val="2AB56F">
                <a:alpha val="0"/>
              </a:srgbClr>
            </a:solidFill>
            <a:prstDash val="solid"/>
          </a:ln>
        </p:spPr>
      </p:sp>
      <p:sp>
        <p:nvSpPr>
          <p:cNvPr id="20" name="Text 17"/>
          <p:cNvSpPr txBox="1"/>
          <p:nvPr/>
        </p:nvSpPr>
        <p:spPr>
          <a:xfrm>
            <a:off x="804672" y="4645152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07131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4</a:t>
            </a:r>
            <a:endParaRPr lang="en-US" sz="800" dirty="0"/>
          </a:p>
        </p:txBody>
      </p:sp>
      <p:sp>
        <p:nvSpPr>
          <p:cNvPr id="21" name="Text 18"/>
          <p:cNvSpPr txBox="1"/>
          <p:nvPr/>
        </p:nvSpPr>
        <p:spPr>
          <a:xfrm>
            <a:off x="1399032" y="4599432"/>
            <a:ext cx="21031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920" b="1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BUS / WALK</a:t>
            </a:r>
            <a:endParaRPr lang="en-US" sz="920" dirty="0"/>
          </a:p>
        </p:txBody>
      </p:sp>
      <p:sp>
        <p:nvSpPr>
          <p:cNvPr id="22" name="Shape 19"/>
          <p:cNvSpPr/>
          <p:nvPr/>
        </p:nvSpPr>
        <p:spPr>
          <a:xfrm>
            <a:off x="3703320" y="2212848"/>
            <a:ext cx="2057400" cy="3017520"/>
          </a:xfrm>
          <a:prstGeom prst="roundRect">
            <a:avLst>
              <a:gd name="adj" fmla="val 8000"/>
            </a:avLst>
          </a:prstGeom>
          <a:solidFill>
            <a:srgbClr val="0E2435"/>
          </a:solidFill>
          <a:ln w="8890">
            <a:solidFill>
              <a:srgbClr val="244253"/>
            </a:solidFill>
            <a:prstDash val="solid"/>
          </a:ln>
        </p:spPr>
      </p:sp>
      <p:sp>
        <p:nvSpPr>
          <p:cNvPr id="23" name="Text 20"/>
          <p:cNvSpPr txBox="1"/>
          <p:nvPr/>
        </p:nvSpPr>
        <p:spPr>
          <a:xfrm>
            <a:off x="3877056" y="2404872"/>
            <a:ext cx="164592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650" b="1" spc="120" kern="0" dirty="0">
                <a:solidFill>
                  <a:srgbClr val="45D9E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COMMON DIGITAL SERVICES</a:t>
            </a:r>
            <a:endParaRPr lang="en-US" sz="650" dirty="0"/>
          </a:p>
        </p:txBody>
      </p:sp>
      <p:sp>
        <p:nvSpPr>
          <p:cNvPr id="24" name="Shape 21"/>
          <p:cNvSpPr/>
          <p:nvPr/>
        </p:nvSpPr>
        <p:spPr>
          <a:xfrm>
            <a:off x="3886200" y="2816352"/>
            <a:ext cx="100584" cy="100584"/>
          </a:xfrm>
          <a:prstGeom prst="ellipse">
            <a:avLst/>
          </a:prstGeom>
          <a:solidFill>
            <a:srgbClr val="45D9E6"/>
          </a:solidFill>
          <a:ln w="12700">
            <a:solidFill>
              <a:srgbClr val="45D9E6">
                <a:alpha val="0"/>
              </a:srgbClr>
            </a:solidFill>
            <a:prstDash val="solid"/>
          </a:ln>
        </p:spPr>
      </p:sp>
      <p:sp>
        <p:nvSpPr>
          <p:cNvPr id="25" name="Text 22"/>
          <p:cNvSpPr txBox="1"/>
          <p:nvPr/>
        </p:nvSpPr>
        <p:spPr>
          <a:xfrm>
            <a:off x="4087368" y="2743200"/>
            <a:ext cx="1444752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770" b="1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Journey planning</a:t>
            </a:r>
            <a:endParaRPr lang="en-US" sz="770" dirty="0"/>
          </a:p>
        </p:txBody>
      </p:sp>
      <p:sp>
        <p:nvSpPr>
          <p:cNvPr id="26" name="Shape 23"/>
          <p:cNvSpPr/>
          <p:nvPr/>
        </p:nvSpPr>
        <p:spPr>
          <a:xfrm>
            <a:off x="3886200" y="3200400"/>
            <a:ext cx="100584" cy="100584"/>
          </a:xfrm>
          <a:prstGeom prst="ellipse">
            <a:avLst/>
          </a:prstGeom>
          <a:solidFill>
            <a:srgbClr val="45D9E6"/>
          </a:solidFill>
          <a:ln w="12700">
            <a:solidFill>
              <a:srgbClr val="45D9E6">
                <a:alpha val="0"/>
              </a:srgbClr>
            </a:solidFill>
            <a:prstDash val="solid"/>
          </a:ln>
        </p:spPr>
      </p:sp>
      <p:sp>
        <p:nvSpPr>
          <p:cNvPr id="27" name="Text 24"/>
          <p:cNvSpPr txBox="1"/>
          <p:nvPr/>
        </p:nvSpPr>
        <p:spPr>
          <a:xfrm>
            <a:off x="4087368" y="3127248"/>
            <a:ext cx="1444752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770" b="1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Real-time information</a:t>
            </a:r>
            <a:endParaRPr lang="en-US" sz="770" dirty="0"/>
          </a:p>
        </p:txBody>
      </p:sp>
      <p:sp>
        <p:nvSpPr>
          <p:cNvPr id="28" name="Shape 25"/>
          <p:cNvSpPr/>
          <p:nvPr/>
        </p:nvSpPr>
        <p:spPr>
          <a:xfrm>
            <a:off x="3886200" y="3584448"/>
            <a:ext cx="100584" cy="100584"/>
          </a:xfrm>
          <a:prstGeom prst="ellipse">
            <a:avLst/>
          </a:prstGeom>
          <a:solidFill>
            <a:srgbClr val="45D9E6"/>
          </a:solidFill>
          <a:ln w="12700">
            <a:solidFill>
              <a:srgbClr val="45D9E6">
                <a:alpha val="0"/>
              </a:srgbClr>
            </a:solidFill>
            <a:prstDash val="solid"/>
          </a:ln>
        </p:spPr>
      </p:sp>
      <p:sp>
        <p:nvSpPr>
          <p:cNvPr id="29" name="Text 26"/>
          <p:cNvSpPr txBox="1"/>
          <p:nvPr/>
        </p:nvSpPr>
        <p:spPr>
          <a:xfrm>
            <a:off x="4087368" y="3511296"/>
            <a:ext cx="1444752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770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Mobility account</a:t>
            </a:r>
            <a:endParaRPr lang="en-US" sz="770" dirty="0"/>
          </a:p>
        </p:txBody>
      </p:sp>
      <p:sp>
        <p:nvSpPr>
          <p:cNvPr id="30" name="Shape 27"/>
          <p:cNvSpPr/>
          <p:nvPr/>
        </p:nvSpPr>
        <p:spPr>
          <a:xfrm>
            <a:off x="3886200" y="3968496"/>
            <a:ext cx="100584" cy="100584"/>
          </a:xfrm>
          <a:prstGeom prst="ellipse">
            <a:avLst/>
          </a:prstGeom>
          <a:solidFill>
            <a:srgbClr val="45D9E6"/>
          </a:solidFill>
          <a:ln w="12700">
            <a:solidFill>
              <a:srgbClr val="45D9E6">
                <a:alpha val="0"/>
              </a:srgbClr>
            </a:solidFill>
            <a:prstDash val="solid"/>
          </a:ln>
        </p:spPr>
      </p:sp>
      <p:sp>
        <p:nvSpPr>
          <p:cNvPr id="31" name="Text 28"/>
          <p:cNvSpPr txBox="1"/>
          <p:nvPr/>
        </p:nvSpPr>
        <p:spPr>
          <a:xfrm>
            <a:off x="4087368" y="3895344"/>
            <a:ext cx="1444752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770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Interoperable payment</a:t>
            </a:r>
            <a:endParaRPr lang="en-US" sz="770" dirty="0"/>
          </a:p>
        </p:txBody>
      </p:sp>
      <p:sp>
        <p:nvSpPr>
          <p:cNvPr id="32" name="Shape 29"/>
          <p:cNvSpPr/>
          <p:nvPr/>
        </p:nvSpPr>
        <p:spPr>
          <a:xfrm>
            <a:off x="3886200" y="4352544"/>
            <a:ext cx="100584" cy="100584"/>
          </a:xfrm>
          <a:prstGeom prst="ellipse">
            <a:avLst/>
          </a:prstGeom>
          <a:solidFill>
            <a:srgbClr val="45D9E6"/>
          </a:solidFill>
          <a:ln w="12700">
            <a:solidFill>
              <a:srgbClr val="45D9E6">
                <a:alpha val="0"/>
              </a:srgbClr>
            </a:solidFill>
            <a:prstDash val="solid"/>
          </a:ln>
        </p:spPr>
      </p:sp>
      <p:sp>
        <p:nvSpPr>
          <p:cNvPr id="33" name="Text 30"/>
          <p:cNvSpPr txBox="1"/>
          <p:nvPr/>
        </p:nvSpPr>
        <p:spPr>
          <a:xfrm>
            <a:off x="4087368" y="4279392"/>
            <a:ext cx="1444752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770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Service alerts</a:t>
            </a:r>
            <a:endParaRPr lang="en-US" sz="770" dirty="0"/>
          </a:p>
        </p:txBody>
      </p:sp>
      <p:sp>
        <p:nvSpPr>
          <p:cNvPr id="34" name="Shape 31"/>
          <p:cNvSpPr/>
          <p:nvPr/>
        </p:nvSpPr>
        <p:spPr>
          <a:xfrm>
            <a:off x="3886200" y="4736592"/>
            <a:ext cx="100584" cy="100584"/>
          </a:xfrm>
          <a:prstGeom prst="ellipse">
            <a:avLst/>
          </a:prstGeom>
          <a:solidFill>
            <a:srgbClr val="45D9E6"/>
          </a:solidFill>
          <a:ln w="12700">
            <a:solidFill>
              <a:srgbClr val="45D9E6">
                <a:alpha val="0"/>
              </a:srgbClr>
            </a:solidFill>
            <a:prstDash val="solid"/>
          </a:ln>
        </p:spPr>
      </p:sp>
      <p:sp>
        <p:nvSpPr>
          <p:cNvPr id="35" name="Text 32"/>
          <p:cNvSpPr txBox="1"/>
          <p:nvPr/>
        </p:nvSpPr>
        <p:spPr>
          <a:xfrm>
            <a:off x="4087368" y="4663440"/>
            <a:ext cx="1444752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770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Passenger feedback</a:t>
            </a:r>
            <a:endParaRPr lang="en-US" sz="77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92840" y="6592824"/>
            <a:ext cx="411480" cy="109728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 lIns="0" tIns="0" rIns="0" bIns="0"/>
          <a:lstStyle>
            <a:lvl1pPr>
              <a:defRPr sz="500">
                <a:solidFill>
                  <a:srgbClr val="7A8B9B"/>
                </a:solidFill>
                <a:latin typeface="Inter"/>
                <a:ea typeface="Inter"/>
                <a:cs typeface="Inter"/>
              </a:defRPr>
            </a:lvl1pPr>
          </a:lstStyle>
          <a:p>
            <a:pPr algn="r"/>
            <a:fld id="{F7021451-1387-4CA6-816F-3879F97B5CBC}" type="slidenum">
              <a:rPr b="0" lang="en-US"/>
              <a:t>10</a:t>
            </a:fld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411480"/>
            <a:ext cx="43891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720" b="1" spc="200" kern="0" dirty="0">
                <a:solidFill>
                  <a:srgbClr val="45D9E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09 / TAXI DIGITALISATION</a:t>
            </a:r>
            <a:endParaRPr lang="en-US" sz="720" dirty="0"/>
          </a:p>
        </p:txBody>
      </p:sp>
      <p:sp>
        <p:nvSpPr>
          <p:cNvPr id="3" name="Text 1"/>
          <p:cNvSpPr txBox="1"/>
          <p:nvPr/>
        </p:nvSpPr>
        <p:spPr>
          <a:xfrm>
            <a:off x="640080" y="758952"/>
            <a:ext cx="1097280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2550" b="1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Minibus taxi digital transformation — strengthen the backbone, do not displace it.</a:t>
            </a:r>
            <a:endParaRPr lang="en-US" sz="2550" dirty="0"/>
          </a:p>
        </p:txBody>
      </p:sp>
      <p:sp>
        <p:nvSpPr>
          <p:cNvPr id="4" name="Text 2"/>
          <p:cNvSpPr txBox="1"/>
          <p:nvPr/>
        </p:nvSpPr>
        <p:spPr>
          <a:xfrm>
            <a:off x="658368" y="1536192"/>
            <a:ext cx="1024128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150" dirty="0">
                <a:solidFill>
                  <a:srgbClr val="A9BAC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Digitise the operating environment around the sector while preserving its entrepreneurial model and commercial identity.</a:t>
            </a:r>
            <a:endParaRPr lang="en-US" sz="1150" dirty="0"/>
          </a:p>
        </p:txBody>
      </p:sp>
      <p:sp>
        <p:nvSpPr>
          <p:cNvPr id="5" name="Shape 3"/>
          <p:cNvSpPr/>
          <p:nvPr/>
        </p:nvSpPr>
        <p:spPr>
          <a:xfrm>
            <a:off x="4681728" y="2542032"/>
            <a:ext cx="2788920" cy="2788920"/>
          </a:xfrm>
          <a:prstGeom prst="ellipse">
            <a:avLst/>
          </a:prstGeom>
          <a:solidFill>
            <a:srgbClr val="0E2435"/>
          </a:solidFill>
          <a:ln w="12700">
            <a:solidFill>
              <a:srgbClr val="0E2435">
                <a:alpha val="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010912" y="2871216"/>
            <a:ext cx="2130552" cy="2130552"/>
          </a:xfrm>
          <a:prstGeom prst="ellipse">
            <a:avLst/>
          </a:prstGeom>
          <a:solidFill>
            <a:srgbClr val="0B1A28"/>
          </a:solidFill>
          <a:ln w="12700">
            <a:solidFill>
              <a:srgbClr val="0B1A28">
                <a:alpha val="0"/>
              </a:srgbClr>
            </a:solidFill>
            <a:prstDash val="solid"/>
          </a:ln>
        </p:spPr>
      </p:sp>
      <p:sp>
        <p:nvSpPr>
          <p:cNvPr id="7" name="Text 5"/>
          <p:cNvSpPr txBox="1"/>
          <p:nvPr/>
        </p:nvSpPr>
        <p:spPr>
          <a:xfrm>
            <a:off x="5120640" y="3136392"/>
            <a:ext cx="192024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DIGITAL</a:t>
            </a:r>
            <a:endParaRPr lang="en-US" sz="1800" dirty="0"/>
          </a:p>
          <a:p>
            <a:pPr algn="ctr" indent="0" marL="0">
              <a:buNone/>
            </a:pPr>
            <a:r>
              <a:rPr lang="en-US" sz="1800" b="1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TAXI</a:t>
            </a:r>
            <a:endParaRPr lang="en-US" sz="1800" dirty="0"/>
          </a:p>
          <a:p>
            <a:pPr algn="ctr" indent="0" marL="0">
              <a:buNone/>
            </a:pPr>
            <a:r>
              <a:rPr lang="en-US" sz="1800" b="1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ECOSYSTEM</a:t>
            </a:r>
            <a:endParaRPr lang="en-US" sz="1800" dirty="0"/>
          </a:p>
        </p:txBody>
      </p:sp>
      <p:sp>
        <p:nvSpPr>
          <p:cNvPr id="8" name="Shape 6"/>
          <p:cNvSpPr/>
          <p:nvPr/>
        </p:nvSpPr>
        <p:spPr>
          <a:xfrm>
            <a:off x="5129784" y="2148840"/>
            <a:ext cx="1883664" cy="694944"/>
          </a:xfrm>
          <a:prstGeom prst="roundRect">
            <a:avLst>
              <a:gd name="adj" fmla="val 21053"/>
            </a:avLst>
          </a:prstGeom>
          <a:solidFill>
            <a:srgbClr val="10283B"/>
          </a:solidFill>
          <a:ln w="8890">
            <a:solidFill>
              <a:srgbClr val="27485B"/>
            </a:solidFill>
            <a:prstDash val="solid"/>
          </a:ln>
        </p:spPr>
      </p:sp>
      <p:sp>
        <p:nvSpPr>
          <p:cNvPr id="9" name="Text 7"/>
          <p:cNvSpPr txBox="1"/>
          <p:nvPr/>
        </p:nvSpPr>
        <p:spPr>
          <a:xfrm>
            <a:off x="5266944" y="2267712"/>
            <a:ext cx="160934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20" b="1" spc="50" kern="0" dirty="0">
                <a:solidFill>
                  <a:srgbClr val="45D9E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OPERATOR</a:t>
            </a:r>
            <a:endParaRPr lang="en-US" sz="720" dirty="0"/>
          </a:p>
        </p:txBody>
      </p:sp>
      <p:sp>
        <p:nvSpPr>
          <p:cNvPr id="10" name="Text 8"/>
          <p:cNvSpPr txBox="1"/>
          <p:nvPr/>
        </p:nvSpPr>
        <p:spPr>
          <a:xfrm>
            <a:off x="5266944" y="2514600"/>
            <a:ext cx="1609344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640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onboarding + association</a:t>
            </a:r>
            <a:endParaRPr lang="en-US" sz="640" dirty="0"/>
          </a:p>
        </p:txBody>
      </p:sp>
      <p:sp>
        <p:nvSpPr>
          <p:cNvPr id="11" name="Shape 9"/>
          <p:cNvSpPr/>
          <p:nvPr/>
        </p:nvSpPr>
        <p:spPr>
          <a:xfrm>
            <a:off x="7198835" y="2582711"/>
            <a:ext cx="1883664" cy="694944"/>
          </a:xfrm>
          <a:prstGeom prst="roundRect">
            <a:avLst>
              <a:gd name="adj" fmla="val 21053"/>
            </a:avLst>
          </a:prstGeom>
          <a:solidFill>
            <a:srgbClr val="0E2435"/>
          </a:solidFill>
          <a:ln w="8890">
            <a:solidFill>
              <a:srgbClr val="27485B"/>
            </a:solidFill>
            <a:prstDash val="solid"/>
          </a:ln>
        </p:spPr>
      </p:sp>
      <p:sp>
        <p:nvSpPr>
          <p:cNvPr id="12" name="Text 10"/>
          <p:cNvSpPr txBox="1"/>
          <p:nvPr/>
        </p:nvSpPr>
        <p:spPr>
          <a:xfrm>
            <a:off x="7335995" y="2701583"/>
            <a:ext cx="160934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20" b="1" spc="50" kern="0" dirty="0">
                <a:solidFill>
                  <a:srgbClr val="0FB8A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LICENCE</a:t>
            </a:r>
            <a:endParaRPr lang="en-US" sz="720" dirty="0"/>
          </a:p>
        </p:txBody>
      </p:sp>
      <p:sp>
        <p:nvSpPr>
          <p:cNvPr id="13" name="Text 11"/>
          <p:cNvSpPr txBox="1"/>
          <p:nvPr/>
        </p:nvSpPr>
        <p:spPr>
          <a:xfrm>
            <a:off x="7335995" y="2948471"/>
            <a:ext cx="1609344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640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operating licence + route</a:t>
            </a:r>
            <a:endParaRPr lang="en-US" sz="640" dirty="0"/>
          </a:p>
        </p:txBody>
      </p:sp>
      <p:sp>
        <p:nvSpPr>
          <p:cNvPr id="14" name="Shape 12"/>
          <p:cNvSpPr/>
          <p:nvPr/>
        </p:nvSpPr>
        <p:spPr>
          <a:xfrm>
            <a:off x="8055864" y="3630168"/>
            <a:ext cx="1883664" cy="694944"/>
          </a:xfrm>
          <a:prstGeom prst="roundRect">
            <a:avLst>
              <a:gd name="adj" fmla="val 21053"/>
            </a:avLst>
          </a:prstGeom>
          <a:solidFill>
            <a:srgbClr val="10283B"/>
          </a:solidFill>
          <a:ln w="8890">
            <a:solidFill>
              <a:srgbClr val="27485B"/>
            </a:solidFill>
            <a:prstDash val="solid"/>
          </a:ln>
        </p:spPr>
      </p:sp>
      <p:sp>
        <p:nvSpPr>
          <p:cNvPr id="15" name="Text 13"/>
          <p:cNvSpPr txBox="1"/>
          <p:nvPr/>
        </p:nvSpPr>
        <p:spPr>
          <a:xfrm>
            <a:off x="8193024" y="3749040"/>
            <a:ext cx="160934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20" b="1" spc="50" kern="0" dirty="0">
                <a:solidFill>
                  <a:srgbClr val="F3C35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VEHICLE</a:t>
            </a:r>
            <a:endParaRPr lang="en-US" sz="720" dirty="0"/>
          </a:p>
        </p:txBody>
      </p:sp>
      <p:sp>
        <p:nvSpPr>
          <p:cNvPr id="16" name="Text 14"/>
          <p:cNvSpPr txBox="1"/>
          <p:nvPr/>
        </p:nvSpPr>
        <p:spPr>
          <a:xfrm>
            <a:off x="8193024" y="3995928"/>
            <a:ext cx="1609344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640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fleet + telematics</a:t>
            </a:r>
            <a:endParaRPr lang="en-US" sz="640" dirty="0"/>
          </a:p>
        </p:txBody>
      </p:sp>
      <p:sp>
        <p:nvSpPr>
          <p:cNvPr id="17" name="Shape 15"/>
          <p:cNvSpPr/>
          <p:nvPr/>
        </p:nvSpPr>
        <p:spPr>
          <a:xfrm>
            <a:off x="7198835" y="4677625"/>
            <a:ext cx="1883664" cy="694944"/>
          </a:xfrm>
          <a:prstGeom prst="roundRect">
            <a:avLst>
              <a:gd name="adj" fmla="val 21053"/>
            </a:avLst>
          </a:prstGeom>
          <a:solidFill>
            <a:srgbClr val="0E2435"/>
          </a:solidFill>
          <a:ln w="8890">
            <a:solidFill>
              <a:srgbClr val="27485B"/>
            </a:solidFill>
            <a:prstDash val="solid"/>
          </a:ln>
        </p:spPr>
      </p:sp>
      <p:sp>
        <p:nvSpPr>
          <p:cNvPr id="18" name="Text 16"/>
          <p:cNvSpPr txBox="1"/>
          <p:nvPr/>
        </p:nvSpPr>
        <p:spPr>
          <a:xfrm>
            <a:off x="7335995" y="4796497"/>
            <a:ext cx="160934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20" b="1" spc="50" kern="0" dirty="0">
                <a:solidFill>
                  <a:srgbClr val="2AB56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DRIVER</a:t>
            </a:r>
            <a:endParaRPr lang="en-US" sz="720" dirty="0"/>
          </a:p>
        </p:txBody>
      </p:sp>
      <p:sp>
        <p:nvSpPr>
          <p:cNvPr id="19" name="Text 17"/>
          <p:cNvSpPr txBox="1"/>
          <p:nvPr/>
        </p:nvSpPr>
        <p:spPr>
          <a:xfrm>
            <a:off x="7335995" y="5043385"/>
            <a:ext cx="1609344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640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identity + safety</a:t>
            </a:r>
            <a:endParaRPr lang="en-US" sz="640" dirty="0"/>
          </a:p>
        </p:txBody>
      </p:sp>
      <p:sp>
        <p:nvSpPr>
          <p:cNvPr id="20" name="Shape 18"/>
          <p:cNvSpPr/>
          <p:nvPr/>
        </p:nvSpPr>
        <p:spPr>
          <a:xfrm>
            <a:off x="5129784" y="5111496"/>
            <a:ext cx="1883664" cy="694944"/>
          </a:xfrm>
          <a:prstGeom prst="roundRect">
            <a:avLst>
              <a:gd name="adj" fmla="val 21053"/>
            </a:avLst>
          </a:prstGeom>
          <a:solidFill>
            <a:srgbClr val="10283B"/>
          </a:solidFill>
          <a:ln w="8890">
            <a:solidFill>
              <a:srgbClr val="27485B"/>
            </a:solidFill>
            <a:prstDash val="solid"/>
          </a:ln>
        </p:spPr>
      </p:sp>
      <p:sp>
        <p:nvSpPr>
          <p:cNvPr id="21" name="Text 19"/>
          <p:cNvSpPr txBox="1"/>
          <p:nvPr/>
        </p:nvSpPr>
        <p:spPr>
          <a:xfrm>
            <a:off x="5266944" y="5230368"/>
            <a:ext cx="160934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20" b="1" spc="50" kern="0" dirty="0">
                <a:solidFill>
                  <a:srgbClr val="45D9E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PASSENGER</a:t>
            </a:r>
            <a:endParaRPr lang="en-US" sz="720" dirty="0"/>
          </a:p>
        </p:txBody>
      </p:sp>
      <p:sp>
        <p:nvSpPr>
          <p:cNvPr id="22" name="Text 20"/>
          <p:cNvSpPr txBox="1"/>
          <p:nvPr/>
        </p:nvSpPr>
        <p:spPr>
          <a:xfrm>
            <a:off x="5266944" y="5477256"/>
            <a:ext cx="1609344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640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information + payment</a:t>
            </a:r>
            <a:endParaRPr lang="en-US" sz="640" dirty="0"/>
          </a:p>
        </p:txBody>
      </p:sp>
      <p:sp>
        <p:nvSpPr>
          <p:cNvPr id="23" name="Shape 21"/>
          <p:cNvSpPr/>
          <p:nvPr/>
        </p:nvSpPr>
        <p:spPr>
          <a:xfrm>
            <a:off x="3060733" y="4677625"/>
            <a:ext cx="1883664" cy="694944"/>
          </a:xfrm>
          <a:prstGeom prst="roundRect">
            <a:avLst>
              <a:gd name="adj" fmla="val 21053"/>
            </a:avLst>
          </a:prstGeom>
          <a:solidFill>
            <a:srgbClr val="0E2435"/>
          </a:solidFill>
          <a:ln w="8890">
            <a:solidFill>
              <a:srgbClr val="27485B"/>
            </a:solidFill>
            <a:prstDash val="solid"/>
          </a:ln>
        </p:spPr>
      </p:sp>
      <p:sp>
        <p:nvSpPr>
          <p:cNvPr id="24" name="Text 22"/>
          <p:cNvSpPr txBox="1"/>
          <p:nvPr/>
        </p:nvSpPr>
        <p:spPr>
          <a:xfrm>
            <a:off x="3197893" y="4796497"/>
            <a:ext cx="160934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20" b="1" spc="50" kern="0" dirty="0">
                <a:solidFill>
                  <a:srgbClr val="0FB8A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FINANCE</a:t>
            </a:r>
            <a:endParaRPr lang="en-US" sz="720" dirty="0"/>
          </a:p>
        </p:txBody>
      </p:sp>
      <p:sp>
        <p:nvSpPr>
          <p:cNvPr id="25" name="Text 23"/>
          <p:cNvSpPr txBox="1"/>
          <p:nvPr/>
        </p:nvSpPr>
        <p:spPr>
          <a:xfrm>
            <a:off x="3197893" y="5043385"/>
            <a:ext cx="1609344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640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insurance + fleet renewal</a:t>
            </a:r>
            <a:endParaRPr lang="en-US" sz="640" dirty="0"/>
          </a:p>
        </p:txBody>
      </p:sp>
      <p:sp>
        <p:nvSpPr>
          <p:cNvPr id="26" name="Shape 24"/>
          <p:cNvSpPr/>
          <p:nvPr/>
        </p:nvSpPr>
        <p:spPr>
          <a:xfrm>
            <a:off x="2203704" y="3630168"/>
            <a:ext cx="1883664" cy="694944"/>
          </a:xfrm>
          <a:prstGeom prst="roundRect">
            <a:avLst>
              <a:gd name="adj" fmla="val 21053"/>
            </a:avLst>
          </a:prstGeom>
          <a:solidFill>
            <a:srgbClr val="10283B"/>
          </a:solidFill>
          <a:ln w="8890">
            <a:solidFill>
              <a:srgbClr val="27485B"/>
            </a:solidFill>
            <a:prstDash val="solid"/>
          </a:ln>
        </p:spPr>
      </p:sp>
      <p:sp>
        <p:nvSpPr>
          <p:cNvPr id="27" name="Text 25"/>
          <p:cNvSpPr txBox="1"/>
          <p:nvPr/>
        </p:nvSpPr>
        <p:spPr>
          <a:xfrm>
            <a:off x="2340864" y="3749040"/>
            <a:ext cx="160934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20" b="1" spc="50" kern="0" dirty="0">
                <a:solidFill>
                  <a:srgbClr val="F3C35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ENERGY</a:t>
            </a:r>
            <a:endParaRPr lang="en-US" sz="720" dirty="0"/>
          </a:p>
        </p:txBody>
      </p:sp>
      <p:sp>
        <p:nvSpPr>
          <p:cNvPr id="28" name="Text 26"/>
          <p:cNvSpPr txBox="1"/>
          <p:nvPr/>
        </p:nvSpPr>
        <p:spPr>
          <a:xfrm>
            <a:off x="2340864" y="3995928"/>
            <a:ext cx="1609344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640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future EV charging</a:t>
            </a:r>
            <a:endParaRPr lang="en-US" sz="640" dirty="0"/>
          </a:p>
        </p:txBody>
      </p:sp>
      <p:sp>
        <p:nvSpPr>
          <p:cNvPr id="29" name="Shape 27"/>
          <p:cNvSpPr/>
          <p:nvPr/>
        </p:nvSpPr>
        <p:spPr>
          <a:xfrm>
            <a:off x="3060733" y="2582711"/>
            <a:ext cx="1883664" cy="694944"/>
          </a:xfrm>
          <a:prstGeom prst="roundRect">
            <a:avLst>
              <a:gd name="adj" fmla="val 21053"/>
            </a:avLst>
          </a:prstGeom>
          <a:solidFill>
            <a:srgbClr val="0E2435"/>
          </a:solidFill>
          <a:ln w="8890">
            <a:solidFill>
              <a:srgbClr val="27485B"/>
            </a:solidFill>
            <a:prstDash val="solid"/>
          </a:ln>
        </p:spPr>
      </p:sp>
      <p:sp>
        <p:nvSpPr>
          <p:cNvPr id="30" name="Text 28"/>
          <p:cNvSpPr txBox="1"/>
          <p:nvPr/>
        </p:nvSpPr>
        <p:spPr>
          <a:xfrm>
            <a:off x="3197893" y="2701583"/>
            <a:ext cx="160934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20" b="1" spc="50" kern="0" dirty="0">
                <a:solidFill>
                  <a:srgbClr val="2AB56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RANK</a:t>
            </a:r>
            <a:endParaRPr lang="en-US" sz="720" dirty="0"/>
          </a:p>
        </p:txBody>
      </p:sp>
      <p:sp>
        <p:nvSpPr>
          <p:cNvPr id="31" name="Text 29"/>
          <p:cNvSpPr txBox="1"/>
          <p:nvPr/>
        </p:nvSpPr>
        <p:spPr>
          <a:xfrm>
            <a:off x="3197893" y="2948471"/>
            <a:ext cx="1609344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640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digital mobility hub</a:t>
            </a:r>
            <a:endParaRPr lang="en-US" sz="640" dirty="0"/>
          </a:p>
        </p:txBody>
      </p:sp>
      <p:sp>
        <p:nvSpPr>
          <p:cNvPr id="32" name="Text 30"/>
          <p:cNvSpPr txBox="1"/>
          <p:nvPr/>
        </p:nvSpPr>
        <p:spPr>
          <a:xfrm>
            <a:off x="868680" y="5870448"/>
            <a:ext cx="103327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60" b="1" dirty="0">
                <a:solidFill>
                  <a:srgbClr val="F3C35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Strategic result: formal digital participation + safer operations + better service + new finance and EV pathways.</a:t>
            </a:r>
            <a:endParaRPr lang="en-US" sz="106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92840" y="6592824"/>
            <a:ext cx="411480" cy="109728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 lIns="0" tIns="0" rIns="0" bIns="0"/>
          <a:lstStyle>
            <a:lvl1pPr>
              <a:defRPr sz="500">
                <a:solidFill>
                  <a:srgbClr val="7A8B9B"/>
                </a:solidFill>
                <a:latin typeface="Inter"/>
                <a:ea typeface="Inter"/>
                <a:cs typeface="Inter"/>
              </a:defRPr>
            </a:lvl1pPr>
          </a:lstStyle>
          <a:p>
            <a:pPr algn="r"/>
            <a:fld id="{F7021451-1387-4CA6-816F-3879F97B5CBC}" type="slidenum">
              <a:rPr b="0" lang="en-US"/>
              <a:t>11</a:t>
            </a:fld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411480"/>
            <a:ext cx="43891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720" b="1" spc="200" kern="0" dirty="0">
                <a:solidFill>
                  <a:srgbClr val="45D9E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10 / SMART ROADS</a:t>
            </a:r>
            <a:endParaRPr lang="en-US" sz="720" dirty="0"/>
          </a:p>
        </p:txBody>
      </p:sp>
      <p:sp>
        <p:nvSpPr>
          <p:cNvPr id="3" name="Text 1"/>
          <p:cNvSpPr txBox="1"/>
          <p:nvPr/>
        </p:nvSpPr>
        <p:spPr>
          <a:xfrm>
            <a:off x="640080" y="758952"/>
            <a:ext cx="1097280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2550" b="1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RoadGrid™ — turn passive road infrastructure into observable, intelligently managed assets.</a:t>
            </a:r>
            <a:endParaRPr lang="en-US" sz="2550" dirty="0"/>
          </a:p>
        </p:txBody>
      </p:sp>
      <p:sp>
        <p:nvSpPr>
          <p:cNvPr id="4" name="Text 2"/>
          <p:cNvSpPr txBox="1"/>
          <p:nvPr/>
        </p:nvSpPr>
        <p:spPr>
          <a:xfrm>
            <a:off x="658368" y="1536192"/>
            <a:ext cx="1024128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150" dirty="0">
                <a:solidFill>
                  <a:srgbClr val="A9BAC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Road digitalisation combines intelligent transport systems with lifecycle asset management and freight intelligence.</a:t>
            </a:r>
            <a:endParaRPr lang="en-US" sz="1150" dirty="0"/>
          </a:p>
        </p:txBody>
      </p:sp>
      <p:sp>
        <p:nvSpPr>
          <p:cNvPr id="5" name="Shape 3"/>
          <p:cNvSpPr/>
          <p:nvPr/>
        </p:nvSpPr>
        <p:spPr>
          <a:xfrm>
            <a:off x="658368" y="2148840"/>
            <a:ext cx="2542032" cy="3081528"/>
          </a:xfrm>
          <a:prstGeom prst="roundRect">
            <a:avLst>
              <a:gd name="adj" fmla="val 6475"/>
            </a:avLst>
          </a:prstGeom>
          <a:solidFill>
            <a:srgbClr val="0E2435"/>
          </a:solidFill>
          <a:ln w="8890">
            <a:solidFill>
              <a:srgbClr val="244253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822960" y="2322576"/>
            <a:ext cx="530352" cy="256032"/>
          </a:xfrm>
          <a:prstGeom prst="roundRect">
            <a:avLst>
              <a:gd name="adj" fmla="val 50000"/>
            </a:avLst>
          </a:prstGeom>
          <a:solidFill>
            <a:srgbClr val="45D9E6"/>
          </a:solidFill>
          <a:ln w="8890">
            <a:solidFill>
              <a:srgbClr val="45D9E6">
                <a:alpha val="0"/>
              </a:srgbClr>
            </a:solidFill>
            <a:prstDash val="solid"/>
          </a:ln>
        </p:spPr>
      </p:sp>
      <p:sp>
        <p:nvSpPr>
          <p:cNvPr id="7" name="Text 5"/>
          <p:cNvSpPr txBox="1"/>
          <p:nvPr/>
        </p:nvSpPr>
        <p:spPr>
          <a:xfrm>
            <a:off x="932688" y="2331720"/>
            <a:ext cx="31089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00" b="1" spc="60" kern="0" dirty="0">
                <a:solidFill>
                  <a:srgbClr val="07131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01</a:t>
            </a:r>
            <a:endParaRPr lang="en-US" sz="700" dirty="0"/>
          </a:p>
        </p:txBody>
      </p:sp>
      <p:sp>
        <p:nvSpPr>
          <p:cNvPr id="8" name="Text 6"/>
          <p:cNvSpPr txBox="1"/>
          <p:nvPr/>
        </p:nvSpPr>
        <p:spPr>
          <a:xfrm>
            <a:off x="1490472" y="2286000"/>
            <a:ext cx="1508760" cy="4297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050" b="1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INTELLIGENT TRANSPORT</a:t>
            </a:r>
            <a:endParaRPr lang="en-US" sz="1050" dirty="0"/>
          </a:p>
        </p:txBody>
      </p:sp>
      <p:sp>
        <p:nvSpPr>
          <p:cNvPr id="9" name="Shape 7"/>
          <p:cNvSpPr/>
          <p:nvPr/>
        </p:nvSpPr>
        <p:spPr>
          <a:xfrm>
            <a:off x="877824" y="2980944"/>
            <a:ext cx="100584" cy="100584"/>
          </a:xfrm>
          <a:prstGeom prst="ellipse">
            <a:avLst/>
          </a:prstGeom>
          <a:solidFill>
            <a:srgbClr val="45D9E6"/>
          </a:solidFill>
          <a:ln w="12700">
            <a:solidFill>
              <a:srgbClr val="45D9E6">
                <a:alpha val="0"/>
              </a:srgbClr>
            </a:solidFill>
            <a:prstDash val="solid"/>
          </a:ln>
        </p:spPr>
      </p:sp>
      <p:sp>
        <p:nvSpPr>
          <p:cNvPr id="10" name="Text 8"/>
          <p:cNvSpPr txBox="1"/>
          <p:nvPr/>
        </p:nvSpPr>
        <p:spPr>
          <a:xfrm>
            <a:off x="1069848" y="2889504"/>
            <a:ext cx="184708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780" b="1" dirty="0">
                <a:solidFill>
                  <a:srgbClr val="D0DCE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adaptive signals</a:t>
            </a:r>
            <a:endParaRPr lang="en-US" sz="780" dirty="0"/>
          </a:p>
        </p:txBody>
      </p:sp>
      <p:sp>
        <p:nvSpPr>
          <p:cNvPr id="11" name="Shape 9"/>
          <p:cNvSpPr/>
          <p:nvPr/>
        </p:nvSpPr>
        <p:spPr>
          <a:xfrm>
            <a:off x="877824" y="3392424"/>
            <a:ext cx="100584" cy="100584"/>
          </a:xfrm>
          <a:prstGeom prst="ellipse">
            <a:avLst/>
          </a:prstGeom>
          <a:solidFill>
            <a:srgbClr val="45D9E6"/>
          </a:solidFill>
          <a:ln w="12700">
            <a:solidFill>
              <a:srgbClr val="45D9E6">
                <a:alpha val="0"/>
              </a:srgbClr>
            </a:solidFill>
            <a:prstDash val="solid"/>
          </a:ln>
        </p:spPr>
      </p:sp>
      <p:sp>
        <p:nvSpPr>
          <p:cNvPr id="12" name="Text 10"/>
          <p:cNvSpPr txBox="1"/>
          <p:nvPr/>
        </p:nvSpPr>
        <p:spPr>
          <a:xfrm>
            <a:off x="1069848" y="3300984"/>
            <a:ext cx="184708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D0DCE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traffic management centres</a:t>
            </a:r>
            <a:endParaRPr lang="en-US" sz="780" dirty="0"/>
          </a:p>
        </p:txBody>
      </p:sp>
      <p:sp>
        <p:nvSpPr>
          <p:cNvPr id="13" name="Shape 11"/>
          <p:cNvSpPr/>
          <p:nvPr/>
        </p:nvSpPr>
        <p:spPr>
          <a:xfrm>
            <a:off x="877824" y="3803904"/>
            <a:ext cx="100584" cy="100584"/>
          </a:xfrm>
          <a:prstGeom prst="ellipse">
            <a:avLst/>
          </a:prstGeom>
          <a:solidFill>
            <a:srgbClr val="45D9E6"/>
          </a:solidFill>
          <a:ln w="12700">
            <a:solidFill>
              <a:srgbClr val="45D9E6">
                <a:alpha val="0"/>
              </a:srgbClr>
            </a:solidFill>
            <a:prstDash val="solid"/>
          </a:ln>
        </p:spPr>
      </p:sp>
      <p:sp>
        <p:nvSpPr>
          <p:cNvPr id="14" name="Text 12"/>
          <p:cNvSpPr txBox="1"/>
          <p:nvPr/>
        </p:nvSpPr>
        <p:spPr>
          <a:xfrm>
            <a:off x="1069848" y="3712464"/>
            <a:ext cx="184708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D0DCE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incident detection</a:t>
            </a:r>
            <a:endParaRPr lang="en-US" sz="780" dirty="0"/>
          </a:p>
        </p:txBody>
      </p:sp>
      <p:sp>
        <p:nvSpPr>
          <p:cNvPr id="15" name="Shape 13"/>
          <p:cNvSpPr/>
          <p:nvPr/>
        </p:nvSpPr>
        <p:spPr>
          <a:xfrm>
            <a:off x="877824" y="4215384"/>
            <a:ext cx="100584" cy="100584"/>
          </a:xfrm>
          <a:prstGeom prst="ellipse">
            <a:avLst/>
          </a:prstGeom>
          <a:solidFill>
            <a:srgbClr val="45D9E6"/>
          </a:solidFill>
          <a:ln w="12700">
            <a:solidFill>
              <a:srgbClr val="45D9E6">
                <a:alpha val="0"/>
              </a:srgbClr>
            </a:solidFill>
            <a:prstDash val="solid"/>
          </a:ln>
        </p:spPr>
      </p:sp>
      <p:sp>
        <p:nvSpPr>
          <p:cNvPr id="16" name="Text 14"/>
          <p:cNvSpPr txBox="1"/>
          <p:nvPr/>
        </p:nvSpPr>
        <p:spPr>
          <a:xfrm>
            <a:off x="1069848" y="4123944"/>
            <a:ext cx="184708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D0DCE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variable messaging</a:t>
            </a:r>
            <a:endParaRPr lang="en-US" sz="780" dirty="0"/>
          </a:p>
        </p:txBody>
      </p:sp>
      <p:sp>
        <p:nvSpPr>
          <p:cNvPr id="17" name="Shape 15"/>
          <p:cNvSpPr/>
          <p:nvPr/>
        </p:nvSpPr>
        <p:spPr>
          <a:xfrm>
            <a:off x="877824" y="4626864"/>
            <a:ext cx="100584" cy="100584"/>
          </a:xfrm>
          <a:prstGeom prst="ellipse">
            <a:avLst/>
          </a:prstGeom>
          <a:solidFill>
            <a:srgbClr val="45D9E6"/>
          </a:solidFill>
          <a:ln w="12700">
            <a:solidFill>
              <a:srgbClr val="45D9E6">
                <a:alpha val="0"/>
              </a:srgbClr>
            </a:solidFill>
            <a:prstDash val="solid"/>
          </a:ln>
        </p:spPr>
      </p:sp>
      <p:sp>
        <p:nvSpPr>
          <p:cNvPr id="18" name="Text 16"/>
          <p:cNvSpPr txBox="1"/>
          <p:nvPr/>
        </p:nvSpPr>
        <p:spPr>
          <a:xfrm>
            <a:off x="1069848" y="4535424"/>
            <a:ext cx="184708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D0DCE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smart intersections</a:t>
            </a:r>
            <a:endParaRPr lang="en-US" sz="780" dirty="0"/>
          </a:p>
        </p:txBody>
      </p:sp>
      <p:sp>
        <p:nvSpPr>
          <p:cNvPr id="19" name="Shape 17"/>
          <p:cNvSpPr/>
          <p:nvPr/>
        </p:nvSpPr>
        <p:spPr>
          <a:xfrm>
            <a:off x="3419856" y="2148840"/>
            <a:ext cx="2542032" cy="3081528"/>
          </a:xfrm>
          <a:prstGeom prst="roundRect">
            <a:avLst>
              <a:gd name="adj" fmla="val 6475"/>
            </a:avLst>
          </a:prstGeom>
          <a:solidFill>
            <a:srgbClr val="0E2435"/>
          </a:solidFill>
          <a:ln w="8890">
            <a:solidFill>
              <a:srgbClr val="244253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3584448" y="2322576"/>
            <a:ext cx="530352" cy="256032"/>
          </a:xfrm>
          <a:prstGeom prst="roundRect">
            <a:avLst>
              <a:gd name="adj" fmla="val 50000"/>
            </a:avLst>
          </a:prstGeom>
          <a:solidFill>
            <a:srgbClr val="0FB8A9"/>
          </a:solidFill>
          <a:ln w="8890">
            <a:solidFill>
              <a:srgbClr val="0FB8A9">
                <a:alpha val="0"/>
              </a:srgbClr>
            </a:solidFill>
            <a:prstDash val="solid"/>
          </a:ln>
        </p:spPr>
      </p:sp>
      <p:sp>
        <p:nvSpPr>
          <p:cNvPr id="21" name="Text 19"/>
          <p:cNvSpPr txBox="1"/>
          <p:nvPr/>
        </p:nvSpPr>
        <p:spPr>
          <a:xfrm>
            <a:off x="3694176" y="2331720"/>
            <a:ext cx="31089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00" b="1" spc="60" kern="0" dirty="0">
                <a:solidFill>
                  <a:srgbClr val="07131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02</a:t>
            </a:r>
            <a:endParaRPr lang="en-US" sz="700" dirty="0"/>
          </a:p>
        </p:txBody>
      </p:sp>
      <p:sp>
        <p:nvSpPr>
          <p:cNvPr id="22" name="Text 20"/>
          <p:cNvSpPr txBox="1"/>
          <p:nvPr/>
        </p:nvSpPr>
        <p:spPr>
          <a:xfrm>
            <a:off x="4251960" y="2286000"/>
            <a:ext cx="1508760" cy="4297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050" b="1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ASSET DIGITALISATION</a:t>
            </a:r>
            <a:endParaRPr lang="en-US" sz="1050" dirty="0"/>
          </a:p>
        </p:txBody>
      </p:sp>
      <p:sp>
        <p:nvSpPr>
          <p:cNvPr id="23" name="Shape 21"/>
          <p:cNvSpPr/>
          <p:nvPr/>
        </p:nvSpPr>
        <p:spPr>
          <a:xfrm>
            <a:off x="3639312" y="2980944"/>
            <a:ext cx="100584" cy="100584"/>
          </a:xfrm>
          <a:prstGeom prst="ellipse">
            <a:avLst/>
          </a:prstGeom>
          <a:solidFill>
            <a:srgbClr val="0FB8A9"/>
          </a:solidFill>
          <a:ln w="12700">
            <a:solidFill>
              <a:srgbClr val="0FB8A9">
                <a:alpha val="0"/>
              </a:srgbClr>
            </a:solidFill>
            <a:prstDash val="solid"/>
          </a:ln>
        </p:spPr>
      </p:sp>
      <p:sp>
        <p:nvSpPr>
          <p:cNvPr id="24" name="Text 22"/>
          <p:cNvSpPr txBox="1"/>
          <p:nvPr/>
        </p:nvSpPr>
        <p:spPr>
          <a:xfrm>
            <a:off x="3831336" y="2889504"/>
            <a:ext cx="184708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780" b="1" dirty="0">
                <a:solidFill>
                  <a:srgbClr val="D0DCE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road inventory</a:t>
            </a:r>
            <a:endParaRPr lang="en-US" sz="780" dirty="0"/>
          </a:p>
        </p:txBody>
      </p:sp>
      <p:sp>
        <p:nvSpPr>
          <p:cNvPr id="25" name="Shape 23"/>
          <p:cNvSpPr/>
          <p:nvPr/>
        </p:nvSpPr>
        <p:spPr>
          <a:xfrm>
            <a:off x="3639312" y="3392424"/>
            <a:ext cx="100584" cy="100584"/>
          </a:xfrm>
          <a:prstGeom prst="ellipse">
            <a:avLst/>
          </a:prstGeom>
          <a:solidFill>
            <a:srgbClr val="0FB8A9"/>
          </a:solidFill>
          <a:ln w="12700">
            <a:solidFill>
              <a:srgbClr val="0FB8A9">
                <a:alpha val="0"/>
              </a:srgbClr>
            </a:solidFill>
            <a:prstDash val="solid"/>
          </a:ln>
        </p:spPr>
      </p:sp>
      <p:sp>
        <p:nvSpPr>
          <p:cNvPr id="26" name="Text 24"/>
          <p:cNvSpPr txBox="1"/>
          <p:nvPr/>
        </p:nvSpPr>
        <p:spPr>
          <a:xfrm>
            <a:off x="3831336" y="3300984"/>
            <a:ext cx="184708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D0DCE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pavement condition</a:t>
            </a:r>
            <a:endParaRPr lang="en-US" sz="780" dirty="0"/>
          </a:p>
        </p:txBody>
      </p:sp>
      <p:sp>
        <p:nvSpPr>
          <p:cNvPr id="27" name="Shape 25"/>
          <p:cNvSpPr/>
          <p:nvPr/>
        </p:nvSpPr>
        <p:spPr>
          <a:xfrm>
            <a:off x="3639312" y="3803904"/>
            <a:ext cx="100584" cy="100584"/>
          </a:xfrm>
          <a:prstGeom prst="ellipse">
            <a:avLst/>
          </a:prstGeom>
          <a:solidFill>
            <a:srgbClr val="0FB8A9"/>
          </a:solidFill>
          <a:ln w="12700">
            <a:solidFill>
              <a:srgbClr val="0FB8A9">
                <a:alpha val="0"/>
              </a:srgbClr>
            </a:solidFill>
            <a:prstDash val="solid"/>
          </a:ln>
        </p:spPr>
      </p:sp>
      <p:sp>
        <p:nvSpPr>
          <p:cNvPr id="28" name="Text 26"/>
          <p:cNvSpPr txBox="1"/>
          <p:nvPr/>
        </p:nvSpPr>
        <p:spPr>
          <a:xfrm>
            <a:off x="3831336" y="3712464"/>
            <a:ext cx="184708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D0DCE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bridge condition</a:t>
            </a:r>
            <a:endParaRPr lang="en-US" sz="780" dirty="0"/>
          </a:p>
        </p:txBody>
      </p:sp>
      <p:sp>
        <p:nvSpPr>
          <p:cNvPr id="29" name="Shape 27"/>
          <p:cNvSpPr/>
          <p:nvPr/>
        </p:nvSpPr>
        <p:spPr>
          <a:xfrm>
            <a:off x="3639312" y="4215384"/>
            <a:ext cx="100584" cy="100584"/>
          </a:xfrm>
          <a:prstGeom prst="ellipse">
            <a:avLst/>
          </a:prstGeom>
          <a:solidFill>
            <a:srgbClr val="0FB8A9"/>
          </a:solidFill>
          <a:ln w="12700">
            <a:solidFill>
              <a:srgbClr val="0FB8A9">
                <a:alpha val="0"/>
              </a:srgbClr>
            </a:solidFill>
            <a:prstDash val="solid"/>
          </a:ln>
        </p:spPr>
      </p:sp>
      <p:sp>
        <p:nvSpPr>
          <p:cNvPr id="30" name="Text 28"/>
          <p:cNvSpPr txBox="1"/>
          <p:nvPr/>
        </p:nvSpPr>
        <p:spPr>
          <a:xfrm>
            <a:off x="3831336" y="4123944"/>
            <a:ext cx="184708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D0DCE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inspection history</a:t>
            </a:r>
            <a:endParaRPr lang="en-US" sz="780" dirty="0"/>
          </a:p>
        </p:txBody>
      </p:sp>
      <p:sp>
        <p:nvSpPr>
          <p:cNvPr id="31" name="Shape 29"/>
          <p:cNvSpPr/>
          <p:nvPr/>
        </p:nvSpPr>
        <p:spPr>
          <a:xfrm>
            <a:off x="3639312" y="4626864"/>
            <a:ext cx="100584" cy="100584"/>
          </a:xfrm>
          <a:prstGeom prst="ellipse">
            <a:avLst/>
          </a:prstGeom>
          <a:solidFill>
            <a:srgbClr val="0FB8A9"/>
          </a:solidFill>
          <a:ln w="12700">
            <a:solidFill>
              <a:srgbClr val="0FB8A9">
                <a:alpha val="0"/>
              </a:srgbClr>
            </a:solidFill>
            <a:prstDash val="solid"/>
          </a:ln>
        </p:spPr>
      </p:sp>
      <p:sp>
        <p:nvSpPr>
          <p:cNvPr id="32" name="Text 30"/>
          <p:cNvSpPr txBox="1"/>
          <p:nvPr/>
        </p:nvSpPr>
        <p:spPr>
          <a:xfrm>
            <a:off x="3831336" y="4535424"/>
            <a:ext cx="184708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D0DCE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predictive maintenance</a:t>
            </a:r>
            <a:endParaRPr lang="en-US" sz="780" dirty="0"/>
          </a:p>
        </p:txBody>
      </p:sp>
      <p:sp>
        <p:nvSpPr>
          <p:cNvPr id="33" name="Shape 31"/>
          <p:cNvSpPr/>
          <p:nvPr/>
        </p:nvSpPr>
        <p:spPr>
          <a:xfrm>
            <a:off x="6181344" y="2148840"/>
            <a:ext cx="2542032" cy="3081528"/>
          </a:xfrm>
          <a:prstGeom prst="roundRect">
            <a:avLst>
              <a:gd name="adj" fmla="val 6475"/>
            </a:avLst>
          </a:prstGeom>
          <a:solidFill>
            <a:srgbClr val="0E2435"/>
          </a:solidFill>
          <a:ln w="8890">
            <a:solidFill>
              <a:srgbClr val="244253"/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6345936" y="2322576"/>
            <a:ext cx="530352" cy="256032"/>
          </a:xfrm>
          <a:prstGeom prst="roundRect">
            <a:avLst>
              <a:gd name="adj" fmla="val 50000"/>
            </a:avLst>
          </a:prstGeom>
          <a:solidFill>
            <a:srgbClr val="F3C35B"/>
          </a:solidFill>
          <a:ln w="8890">
            <a:solidFill>
              <a:srgbClr val="F3C35B">
                <a:alpha val="0"/>
              </a:srgbClr>
            </a:solidFill>
            <a:prstDash val="solid"/>
          </a:ln>
        </p:spPr>
      </p:sp>
      <p:sp>
        <p:nvSpPr>
          <p:cNvPr id="35" name="Text 33"/>
          <p:cNvSpPr txBox="1"/>
          <p:nvPr/>
        </p:nvSpPr>
        <p:spPr>
          <a:xfrm>
            <a:off x="6455664" y="2331720"/>
            <a:ext cx="31089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00" b="1" spc="60" kern="0" dirty="0">
                <a:solidFill>
                  <a:srgbClr val="07131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03</a:t>
            </a:r>
            <a:endParaRPr lang="en-US" sz="700" dirty="0"/>
          </a:p>
        </p:txBody>
      </p:sp>
      <p:sp>
        <p:nvSpPr>
          <p:cNvPr id="36" name="Text 34"/>
          <p:cNvSpPr txBox="1"/>
          <p:nvPr/>
        </p:nvSpPr>
        <p:spPr>
          <a:xfrm>
            <a:off x="7013448" y="2286000"/>
            <a:ext cx="1508760" cy="4297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050" b="1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FREIGHT + COMPLIANCE</a:t>
            </a:r>
            <a:endParaRPr lang="en-US" sz="1050" dirty="0"/>
          </a:p>
        </p:txBody>
      </p:sp>
      <p:sp>
        <p:nvSpPr>
          <p:cNvPr id="37" name="Shape 35"/>
          <p:cNvSpPr/>
          <p:nvPr/>
        </p:nvSpPr>
        <p:spPr>
          <a:xfrm>
            <a:off x="6400800" y="2980944"/>
            <a:ext cx="100584" cy="100584"/>
          </a:xfrm>
          <a:prstGeom prst="ellipse">
            <a:avLst/>
          </a:prstGeom>
          <a:solidFill>
            <a:srgbClr val="F3C35B"/>
          </a:solidFill>
          <a:ln w="12700">
            <a:solidFill>
              <a:srgbClr val="F3C35B">
                <a:alpha val="0"/>
              </a:srgbClr>
            </a:solidFill>
            <a:prstDash val="solid"/>
          </a:ln>
        </p:spPr>
      </p:sp>
      <p:sp>
        <p:nvSpPr>
          <p:cNvPr id="38" name="Text 36"/>
          <p:cNvSpPr txBox="1"/>
          <p:nvPr/>
        </p:nvSpPr>
        <p:spPr>
          <a:xfrm>
            <a:off x="6592824" y="2889504"/>
            <a:ext cx="184708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780" b="1" dirty="0">
                <a:solidFill>
                  <a:srgbClr val="D0DCE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weigh-in-motion</a:t>
            </a:r>
            <a:endParaRPr lang="en-US" sz="780" dirty="0"/>
          </a:p>
        </p:txBody>
      </p:sp>
      <p:sp>
        <p:nvSpPr>
          <p:cNvPr id="39" name="Shape 37"/>
          <p:cNvSpPr/>
          <p:nvPr/>
        </p:nvSpPr>
        <p:spPr>
          <a:xfrm>
            <a:off x="6400800" y="3392424"/>
            <a:ext cx="100584" cy="100584"/>
          </a:xfrm>
          <a:prstGeom prst="ellipse">
            <a:avLst/>
          </a:prstGeom>
          <a:solidFill>
            <a:srgbClr val="F3C35B"/>
          </a:solidFill>
          <a:ln w="12700">
            <a:solidFill>
              <a:srgbClr val="F3C35B">
                <a:alpha val="0"/>
              </a:srgbClr>
            </a:solidFill>
            <a:prstDash val="solid"/>
          </a:ln>
        </p:spPr>
      </p:sp>
      <p:sp>
        <p:nvSpPr>
          <p:cNvPr id="40" name="Text 38"/>
          <p:cNvSpPr txBox="1"/>
          <p:nvPr/>
        </p:nvSpPr>
        <p:spPr>
          <a:xfrm>
            <a:off x="6592824" y="3300984"/>
            <a:ext cx="184708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D0DCE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heavy vehicle flows</a:t>
            </a:r>
            <a:endParaRPr lang="en-US" sz="780" dirty="0"/>
          </a:p>
        </p:txBody>
      </p:sp>
      <p:sp>
        <p:nvSpPr>
          <p:cNvPr id="41" name="Shape 39"/>
          <p:cNvSpPr/>
          <p:nvPr/>
        </p:nvSpPr>
        <p:spPr>
          <a:xfrm>
            <a:off x="6400800" y="3803904"/>
            <a:ext cx="100584" cy="100584"/>
          </a:xfrm>
          <a:prstGeom prst="ellipse">
            <a:avLst/>
          </a:prstGeom>
          <a:solidFill>
            <a:srgbClr val="F3C35B"/>
          </a:solidFill>
          <a:ln w="12700">
            <a:solidFill>
              <a:srgbClr val="F3C35B">
                <a:alpha val="0"/>
              </a:srgbClr>
            </a:solidFill>
            <a:prstDash val="solid"/>
          </a:ln>
        </p:spPr>
      </p:sp>
      <p:sp>
        <p:nvSpPr>
          <p:cNvPr id="42" name="Text 40"/>
          <p:cNvSpPr txBox="1"/>
          <p:nvPr/>
        </p:nvSpPr>
        <p:spPr>
          <a:xfrm>
            <a:off x="6592824" y="3712464"/>
            <a:ext cx="184708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D0DCE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abnormal loads</a:t>
            </a:r>
            <a:endParaRPr lang="en-US" sz="780" dirty="0"/>
          </a:p>
        </p:txBody>
      </p:sp>
      <p:sp>
        <p:nvSpPr>
          <p:cNvPr id="43" name="Shape 41"/>
          <p:cNvSpPr/>
          <p:nvPr/>
        </p:nvSpPr>
        <p:spPr>
          <a:xfrm>
            <a:off x="6400800" y="4215384"/>
            <a:ext cx="100584" cy="100584"/>
          </a:xfrm>
          <a:prstGeom prst="ellipse">
            <a:avLst/>
          </a:prstGeom>
          <a:solidFill>
            <a:srgbClr val="F3C35B"/>
          </a:solidFill>
          <a:ln w="12700">
            <a:solidFill>
              <a:srgbClr val="F3C35B">
                <a:alpha val="0"/>
              </a:srgbClr>
            </a:solidFill>
            <a:prstDash val="solid"/>
          </a:ln>
        </p:spPr>
      </p:sp>
      <p:sp>
        <p:nvSpPr>
          <p:cNvPr id="44" name="Text 42"/>
          <p:cNvSpPr txBox="1"/>
          <p:nvPr/>
        </p:nvSpPr>
        <p:spPr>
          <a:xfrm>
            <a:off x="6592824" y="4123944"/>
            <a:ext cx="184708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D0DCE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rest facilities</a:t>
            </a:r>
            <a:endParaRPr lang="en-US" sz="780" dirty="0"/>
          </a:p>
        </p:txBody>
      </p:sp>
      <p:sp>
        <p:nvSpPr>
          <p:cNvPr id="45" name="Shape 43"/>
          <p:cNvSpPr/>
          <p:nvPr/>
        </p:nvSpPr>
        <p:spPr>
          <a:xfrm>
            <a:off x="6400800" y="4626864"/>
            <a:ext cx="100584" cy="100584"/>
          </a:xfrm>
          <a:prstGeom prst="ellipse">
            <a:avLst/>
          </a:prstGeom>
          <a:solidFill>
            <a:srgbClr val="F3C35B"/>
          </a:solidFill>
          <a:ln w="12700">
            <a:solidFill>
              <a:srgbClr val="F3C35B">
                <a:alpha val="0"/>
              </a:srgbClr>
            </a:solidFill>
            <a:prstDash val="solid"/>
          </a:ln>
        </p:spPr>
      </p:sp>
      <p:sp>
        <p:nvSpPr>
          <p:cNvPr id="46" name="Text 44"/>
          <p:cNvSpPr txBox="1"/>
          <p:nvPr/>
        </p:nvSpPr>
        <p:spPr>
          <a:xfrm>
            <a:off x="6592824" y="4535424"/>
            <a:ext cx="184708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D0DCE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corridor monitoring</a:t>
            </a:r>
            <a:endParaRPr lang="en-US" sz="780" dirty="0"/>
          </a:p>
        </p:txBody>
      </p:sp>
      <p:sp>
        <p:nvSpPr>
          <p:cNvPr id="47" name="Shape 45"/>
          <p:cNvSpPr/>
          <p:nvPr/>
        </p:nvSpPr>
        <p:spPr>
          <a:xfrm>
            <a:off x="8942832" y="2148840"/>
            <a:ext cx="2542032" cy="3081528"/>
          </a:xfrm>
          <a:prstGeom prst="roundRect">
            <a:avLst>
              <a:gd name="adj" fmla="val 6475"/>
            </a:avLst>
          </a:prstGeom>
          <a:solidFill>
            <a:srgbClr val="0E2435"/>
          </a:solidFill>
          <a:ln w="8890">
            <a:solidFill>
              <a:srgbClr val="244253"/>
            </a:solidFill>
            <a:prstDash val="solid"/>
          </a:ln>
        </p:spPr>
      </p:sp>
      <p:sp>
        <p:nvSpPr>
          <p:cNvPr id="48" name="Shape 46"/>
          <p:cNvSpPr/>
          <p:nvPr/>
        </p:nvSpPr>
        <p:spPr>
          <a:xfrm>
            <a:off x="9107424" y="2322576"/>
            <a:ext cx="530352" cy="256032"/>
          </a:xfrm>
          <a:prstGeom prst="roundRect">
            <a:avLst>
              <a:gd name="adj" fmla="val 50000"/>
            </a:avLst>
          </a:prstGeom>
          <a:solidFill>
            <a:srgbClr val="2AB56F"/>
          </a:solidFill>
          <a:ln w="8890">
            <a:solidFill>
              <a:srgbClr val="2AB56F">
                <a:alpha val="0"/>
              </a:srgbClr>
            </a:solidFill>
            <a:prstDash val="solid"/>
          </a:ln>
        </p:spPr>
      </p:sp>
      <p:sp>
        <p:nvSpPr>
          <p:cNvPr id="49" name="Text 47"/>
          <p:cNvSpPr txBox="1"/>
          <p:nvPr/>
        </p:nvSpPr>
        <p:spPr>
          <a:xfrm>
            <a:off x="9217152" y="2331720"/>
            <a:ext cx="31089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00" b="1" spc="60" kern="0" dirty="0">
                <a:solidFill>
                  <a:srgbClr val="07131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04</a:t>
            </a:r>
            <a:endParaRPr lang="en-US" sz="700" dirty="0"/>
          </a:p>
        </p:txBody>
      </p:sp>
      <p:sp>
        <p:nvSpPr>
          <p:cNvPr id="50" name="Text 48"/>
          <p:cNvSpPr txBox="1"/>
          <p:nvPr/>
        </p:nvSpPr>
        <p:spPr>
          <a:xfrm>
            <a:off x="9774936" y="2286000"/>
            <a:ext cx="1508760" cy="4297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050" b="1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RESILIENCE</a:t>
            </a:r>
            <a:endParaRPr lang="en-US" sz="1050" dirty="0"/>
          </a:p>
        </p:txBody>
      </p:sp>
      <p:sp>
        <p:nvSpPr>
          <p:cNvPr id="51" name="Shape 49"/>
          <p:cNvSpPr/>
          <p:nvPr/>
        </p:nvSpPr>
        <p:spPr>
          <a:xfrm>
            <a:off x="9162288" y="2980944"/>
            <a:ext cx="100584" cy="100584"/>
          </a:xfrm>
          <a:prstGeom prst="ellipse">
            <a:avLst/>
          </a:prstGeom>
          <a:solidFill>
            <a:srgbClr val="2AB56F"/>
          </a:solidFill>
          <a:ln w="12700">
            <a:solidFill>
              <a:srgbClr val="2AB56F">
                <a:alpha val="0"/>
              </a:srgbClr>
            </a:solidFill>
            <a:prstDash val="solid"/>
          </a:ln>
        </p:spPr>
      </p:sp>
      <p:sp>
        <p:nvSpPr>
          <p:cNvPr id="52" name="Text 50"/>
          <p:cNvSpPr txBox="1"/>
          <p:nvPr/>
        </p:nvSpPr>
        <p:spPr>
          <a:xfrm>
            <a:off x="9354312" y="2889504"/>
            <a:ext cx="184708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780" b="1" dirty="0">
                <a:solidFill>
                  <a:srgbClr val="D0DCE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weather sensing</a:t>
            </a:r>
            <a:endParaRPr lang="en-US" sz="780" dirty="0"/>
          </a:p>
        </p:txBody>
      </p:sp>
      <p:sp>
        <p:nvSpPr>
          <p:cNvPr id="53" name="Shape 51"/>
          <p:cNvSpPr/>
          <p:nvPr/>
        </p:nvSpPr>
        <p:spPr>
          <a:xfrm>
            <a:off x="9162288" y="3392424"/>
            <a:ext cx="100584" cy="100584"/>
          </a:xfrm>
          <a:prstGeom prst="ellipse">
            <a:avLst/>
          </a:prstGeom>
          <a:solidFill>
            <a:srgbClr val="2AB56F"/>
          </a:solidFill>
          <a:ln w="12700">
            <a:solidFill>
              <a:srgbClr val="2AB56F">
                <a:alpha val="0"/>
              </a:srgbClr>
            </a:solidFill>
            <a:prstDash val="solid"/>
          </a:ln>
        </p:spPr>
      </p:sp>
      <p:sp>
        <p:nvSpPr>
          <p:cNvPr id="54" name="Text 52"/>
          <p:cNvSpPr txBox="1"/>
          <p:nvPr/>
        </p:nvSpPr>
        <p:spPr>
          <a:xfrm>
            <a:off x="9354312" y="3300984"/>
            <a:ext cx="184708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D0DCE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flood alerts</a:t>
            </a:r>
            <a:endParaRPr lang="en-US" sz="780" dirty="0"/>
          </a:p>
        </p:txBody>
      </p:sp>
      <p:sp>
        <p:nvSpPr>
          <p:cNvPr id="55" name="Shape 53"/>
          <p:cNvSpPr/>
          <p:nvPr/>
        </p:nvSpPr>
        <p:spPr>
          <a:xfrm>
            <a:off x="9162288" y="3803904"/>
            <a:ext cx="100584" cy="100584"/>
          </a:xfrm>
          <a:prstGeom prst="ellipse">
            <a:avLst/>
          </a:prstGeom>
          <a:solidFill>
            <a:srgbClr val="2AB56F"/>
          </a:solidFill>
          <a:ln w="12700">
            <a:solidFill>
              <a:srgbClr val="2AB56F">
                <a:alpha val="0"/>
              </a:srgbClr>
            </a:solidFill>
            <a:prstDash val="solid"/>
          </a:ln>
        </p:spPr>
      </p:sp>
      <p:sp>
        <p:nvSpPr>
          <p:cNvPr id="56" name="Text 54"/>
          <p:cNvSpPr txBox="1"/>
          <p:nvPr/>
        </p:nvSpPr>
        <p:spPr>
          <a:xfrm>
            <a:off x="9354312" y="3712464"/>
            <a:ext cx="184708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D0DCE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work-zone management</a:t>
            </a:r>
            <a:endParaRPr lang="en-US" sz="780" dirty="0"/>
          </a:p>
        </p:txBody>
      </p:sp>
      <p:sp>
        <p:nvSpPr>
          <p:cNvPr id="57" name="Shape 55"/>
          <p:cNvSpPr/>
          <p:nvPr/>
        </p:nvSpPr>
        <p:spPr>
          <a:xfrm>
            <a:off x="9162288" y="4215384"/>
            <a:ext cx="100584" cy="100584"/>
          </a:xfrm>
          <a:prstGeom prst="ellipse">
            <a:avLst/>
          </a:prstGeom>
          <a:solidFill>
            <a:srgbClr val="2AB56F"/>
          </a:solidFill>
          <a:ln w="12700">
            <a:solidFill>
              <a:srgbClr val="2AB56F">
                <a:alpha val="0"/>
              </a:srgbClr>
            </a:solidFill>
            <a:prstDash val="solid"/>
          </a:ln>
        </p:spPr>
      </p:sp>
      <p:sp>
        <p:nvSpPr>
          <p:cNvPr id="58" name="Text 56"/>
          <p:cNvSpPr txBox="1"/>
          <p:nvPr/>
        </p:nvSpPr>
        <p:spPr>
          <a:xfrm>
            <a:off x="9354312" y="4123944"/>
            <a:ext cx="184708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D0DCE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redundancy planning</a:t>
            </a:r>
            <a:endParaRPr lang="en-US" sz="780" dirty="0"/>
          </a:p>
        </p:txBody>
      </p:sp>
      <p:sp>
        <p:nvSpPr>
          <p:cNvPr id="59" name="Shape 57"/>
          <p:cNvSpPr/>
          <p:nvPr/>
        </p:nvSpPr>
        <p:spPr>
          <a:xfrm>
            <a:off x="9162288" y="4626864"/>
            <a:ext cx="100584" cy="100584"/>
          </a:xfrm>
          <a:prstGeom prst="ellipse">
            <a:avLst/>
          </a:prstGeom>
          <a:solidFill>
            <a:srgbClr val="2AB56F"/>
          </a:solidFill>
          <a:ln w="12700">
            <a:solidFill>
              <a:srgbClr val="2AB56F">
                <a:alpha val="0"/>
              </a:srgbClr>
            </a:solidFill>
            <a:prstDash val="solid"/>
          </a:ln>
        </p:spPr>
      </p:sp>
      <p:sp>
        <p:nvSpPr>
          <p:cNvPr id="60" name="Text 58"/>
          <p:cNvSpPr txBox="1"/>
          <p:nvPr/>
        </p:nvSpPr>
        <p:spPr>
          <a:xfrm>
            <a:off x="9354312" y="4535424"/>
            <a:ext cx="184708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D0DCE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emergency routing</a:t>
            </a:r>
            <a:endParaRPr lang="en-US" sz="780" dirty="0"/>
          </a:p>
        </p:txBody>
      </p:sp>
      <p:sp>
        <p:nvSpPr>
          <p:cNvPr id="61" name="Text 59"/>
          <p:cNvSpPr txBox="1"/>
          <p:nvPr/>
        </p:nvSpPr>
        <p:spPr>
          <a:xfrm>
            <a:off x="685800" y="5596128"/>
            <a:ext cx="105156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120" b="1" dirty="0">
                <a:solidFill>
                  <a:srgbClr val="F3C35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Road scale: ~750,000 km nationally — digital prioritisation is essential to lifecycle economics.</a:t>
            </a:r>
            <a:endParaRPr lang="en-US" sz="1120" dirty="0"/>
          </a:p>
        </p:txBody>
      </p:sp>
      <p:sp>
        <p:nvSpPr>
          <p:cNvPr id="62" name="Text 60"/>
          <p:cNvSpPr txBox="1"/>
          <p:nvPr/>
        </p:nvSpPr>
        <p:spPr>
          <a:xfrm>
            <a:off x="658368" y="6327648"/>
            <a:ext cx="1060704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530" i="1" dirty="0">
                <a:solidFill>
                  <a:srgbClr val="7890A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Source: South Africa Department of Transport, Roads Branch.</a:t>
            </a:r>
            <a:endParaRPr lang="en-US" sz="53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92840" y="6592824"/>
            <a:ext cx="411480" cy="109728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 lIns="0" tIns="0" rIns="0" bIns="0"/>
          <a:lstStyle>
            <a:lvl1pPr>
              <a:defRPr sz="500">
                <a:solidFill>
                  <a:srgbClr val="7A8B9B"/>
                </a:solidFill>
                <a:latin typeface="Inter"/>
                <a:ea typeface="Inter"/>
                <a:cs typeface="Inter"/>
              </a:defRPr>
            </a:lvl1pPr>
          </a:lstStyle>
          <a:p>
            <a:pPr algn="r"/>
            <a:fld id="{F7021451-1387-4CA6-816F-3879F97B5CBC}" type="slidenum">
              <a:rPr b="0" lang="en-US"/>
              <a:t>12</a:t>
            </a:fld>
            <a:endParaRPr 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411480"/>
            <a:ext cx="43891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720" b="1" spc="200" kern="0" dirty="0">
                <a:solidFill>
                  <a:srgbClr val="45D9E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11 / INTELLIGENT ROAD SAFETY</a:t>
            </a:r>
            <a:endParaRPr lang="en-US" sz="720" dirty="0"/>
          </a:p>
        </p:txBody>
      </p:sp>
      <p:sp>
        <p:nvSpPr>
          <p:cNvPr id="3" name="Text 1"/>
          <p:cNvSpPr txBox="1"/>
          <p:nvPr/>
        </p:nvSpPr>
        <p:spPr>
          <a:xfrm>
            <a:off x="640080" y="758952"/>
            <a:ext cx="1097280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2550" b="1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SafetyGrid™ — shift from reactive enforcement to predictive risk management.</a:t>
            </a:r>
            <a:endParaRPr lang="en-US" sz="2550" dirty="0"/>
          </a:p>
        </p:txBody>
      </p:sp>
      <p:sp>
        <p:nvSpPr>
          <p:cNvPr id="4" name="Text 2"/>
          <p:cNvSpPr txBox="1"/>
          <p:nvPr/>
        </p:nvSpPr>
        <p:spPr>
          <a:xfrm>
            <a:off x="658368" y="1536192"/>
            <a:ext cx="1024128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150" dirty="0">
                <a:solidFill>
                  <a:srgbClr val="A9BAC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 national Road Safety Intelligence Platform can combine crash, road, vehicle, driver, enforcement, weather and emergency information.</a:t>
            </a:r>
            <a:endParaRPr lang="en-US" sz="1150" dirty="0"/>
          </a:p>
        </p:txBody>
      </p:sp>
      <p:sp>
        <p:nvSpPr>
          <p:cNvPr id="5" name="Shape 3"/>
          <p:cNvSpPr/>
          <p:nvPr/>
        </p:nvSpPr>
        <p:spPr>
          <a:xfrm>
            <a:off x="658368" y="2331720"/>
            <a:ext cx="1993392" cy="2103120"/>
          </a:xfrm>
          <a:prstGeom prst="roundRect">
            <a:avLst>
              <a:gd name="adj" fmla="val 8257"/>
            </a:avLst>
          </a:prstGeom>
          <a:solidFill>
            <a:srgbClr val="0E2435"/>
          </a:solidFill>
          <a:ln w="8890">
            <a:solidFill>
              <a:srgbClr val="244253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1335024" y="2578608"/>
            <a:ext cx="658368" cy="658368"/>
          </a:xfrm>
          <a:prstGeom prst="ellipse">
            <a:avLst/>
          </a:prstGeom>
          <a:solidFill>
            <a:srgbClr val="45D9E6"/>
          </a:solidFill>
          <a:ln w="12700">
            <a:solidFill>
              <a:srgbClr val="45D9E6">
                <a:alpha val="0"/>
              </a:srgbClr>
            </a:solidFill>
            <a:prstDash val="solid"/>
          </a:ln>
        </p:spPr>
      </p:sp>
      <p:sp>
        <p:nvSpPr>
          <p:cNvPr id="7" name="Text 5"/>
          <p:cNvSpPr txBox="1"/>
          <p:nvPr/>
        </p:nvSpPr>
        <p:spPr>
          <a:xfrm>
            <a:off x="1335024" y="2578608"/>
            <a:ext cx="658368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7131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01</a:t>
            </a:r>
            <a:endParaRPr lang="en-US" sz="1000" dirty="0"/>
          </a:p>
        </p:txBody>
      </p:sp>
      <p:sp>
        <p:nvSpPr>
          <p:cNvPr id="8" name="Text 6"/>
          <p:cNvSpPr txBox="1"/>
          <p:nvPr/>
        </p:nvSpPr>
        <p:spPr>
          <a:xfrm>
            <a:off x="841248" y="3383280"/>
            <a:ext cx="162763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50" b="1" spc="60" kern="0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SENSE</a:t>
            </a:r>
            <a:endParaRPr lang="en-US" sz="950" dirty="0"/>
          </a:p>
        </p:txBody>
      </p:sp>
      <p:sp>
        <p:nvSpPr>
          <p:cNvPr id="9" name="Text 7"/>
          <p:cNvSpPr txBox="1"/>
          <p:nvPr/>
        </p:nvSpPr>
        <p:spPr>
          <a:xfrm>
            <a:off x="859536" y="3758184"/>
            <a:ext cx="1591056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buNone/>
            </a:pPr>
            <a:r>
              <a:rPr lang="en-US" sz="720" dirty="0">
                <a:solidFill>
                  <a:srgbClr val="A9BAC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crashes • speed • pedestrian exposure • vehicle condition</a:t>
            </a:r>
            <a:endParaRPr lang="en-US" sz="720" dirty="0"/>
          </a:p>
        </p:txBody>
      </p:sp>
      <p:sp>
        <p:nvSpPr>
          <p:cNvPr id="10" name="Shape 8"/>
          <p:cNvSpPr/>
          <p:nvPr/>
        </p:nvSpPr>
        <p:spPr>
          <a:xfrm>
            <a:off x="2651760" y="3383280"/>
            <a:ext cx="210312" cy="0"/>
          </a:xfrm>
          <a:prstGeom prst="line">
            <a:avLst/>
          </a:prstGeom>
          <a:noFill/>
          <a:ln w="17780">
            <a:solidFill>
              <a:srgbClr val="4D6D7F"/>
            </a:solidFill>
            <a:prstDash val="solid"/>
            <a:tailEnd type="triangle"/>
          </a:ln>
        </p:spPr>
      </p:sp>
      <p:sp>
        <p:nvSpPr>
          <p:cNvPr id="11" name="Shape 9"/>
          <p:cNvSpPr/>
          <p:nvPr/>
        </p:nvSpPr>
        <p:spPr>
          <a:xfrm>
            <a:off x="2898648" y="2331720"/>
            <a:ext cx="1993392" cy="2103120"/>
          </a:xfrm>
          <a:prstGeom prst="roundRect">
            <a:avLst>
              <a:gd name="adj" fmla="val 8257"/>
            </a:avLst>
          </a:prstGeom>
          <a:solidFill>
            <a:srgbClr val="0E2435"/>
          </a:solidFill>
          <a:ln w="8890">
            <a:solidFill>
              <a:srgbClr val="244253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3575304" y="2578608"/>
            <a:ext cx="658368" cy="658368"/>
          </a:xfrm>
          <a:prstGeom prst="ellipse">
            <a:avLst/>
          </a:prstGeom>
          <a:solidFill>
            <a:srgbClr val="0FB8A9"/>
          </a:solidFill>
          <a:ln w="12700">
            <a:solidFill>
              <a:srgbClr val="0FB8A9">
                <a:alpha val="0"/>
              </a:srgbClr>
            </a:solidFill>
            <a:prstDash val="solid"/>
          </a:ln>
        </p:spPr>
      </p:sp>
      <p:sp>
        <p:nvSpPr>
          <p:cNvPr id="13" name="Text 11"/>
          <p:cNvSpPr txBox="1"/>
          <p:nvPr/>
        </p:nvSpPr>
        <p:spPr>
          <a:xfrm>
            <a:off x="3575304" y="2578608"/>
            <a:ext cx="658368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7131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02</a:t>
            </a:r>
            <a:endParaRPr lang="en-US" sz="1000" dirty="0"/>
          </a:p>
        </p:txBody>
      </p:sp>
      <p:sp>
        <p:nvSpPr>
          <p:cNvPr id="14" name="Text 12"/>
          <p:cNvSpPr txBox="1"/>
          <p:nvPr/>
        </p:nvSpPr>
        <p:spPr>
          <a:xfrm>
            <a:off x="3081528" y="3383280"/>
            <a:ext cx="162763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50" b="1" spc="60" kern="0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UNDERSTAND</a:t>
            </a:r>
            <a:endParaRPr lang="en-US" sz="950" dirty="0"/>
          </a:p>
        </p:txBody>
      </p:sp>
      <p:sp>
        <p:nvSpPr>
          <p:cNvPr id="15" name="Text 13"/>
          <p:cNvSpPr txBox="1"/>
          <p:nvPr/>
        </p:nvSpPr>
        <p:spPr>
          <a:xfrm>
            <a:off x="3099816" y="3758184"/>
            <a:ext cx="1591056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buNone/>
            </a:pPr>
            <a:r>
              <a:rPr lang="en-US" sz="720" dirty="0">
                <a:solidFill>
                  <a:srgbClr val="A9BAC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hotspots • behavioural patterns • infrastructure risk</a:t>
            </a:r>
            <a:endParaRPr lang="en-US" sz="720" dirty="0"/>
          </a:p>
        </p:txBody>
      </p:sp>
      <p:sp>
        <p:nvSpPr>
          <p:cNvPr id="16" name="Shape 14"/>
          <p:cNvSpPr/>
          <p:nvPr/>
        </p:nvSpPr>
        <p:spPr>
          <a:xfrm>
            <a:off x="4892040" y="3383280"/>
            <a:ext cx="210312" cy="0"/>
          </a:xfrm>
          <a:prstGeom prst="line">
            <a:avLst/>
          </a:prstGeom>
          <a:noFill/>
          <a:ln w="17780">
            <a:solidFill>
              <a:srgbClr val="4D6D7F"/>
            </a:solidFill>
            <a:prstDash val="solid"/>
            <a:tailEnd type="triangle"/>
          </a:ln>
        </p:spPr>
      </p:sp>
      <p:sp>
        <p:nvSpPr>
          <p:cNvPr id="17" name="Shape 15"/>
          <p:cNvSpPr/>
          <p:nvPr/>
        </p:nvSpPr>
        <p:spPr>
          <a:xfrm>
            <a:off x="5138928" y="2331720"/>
            <a:ext cx="1993392" cy="2103120"/>
          </a:xfrm>
          <a:prstGeom prst="roundRect">
            <a:avLst>
              <a:gd name="adj" fmla="val 8257"/>
            </a:avLst>
          </a:prstGeom>
          <a:solidFill>
            <a:srgbClr val="0E2435"/>
          </a:solidFill>
          <a:ln w="8890">
            <a:solidFill>
              <a:srgbClr val="244253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5815584" y="2578608"/>
            <a:ext cx="658368" cy="658368"/>
          </a:xfrm>
          <a:prstGeom prst="ellipse">
            <a:avLst/>
          </a:prstGeom>
          <a:solidFill>
            <a:srgbClr val="F3C35B"/>
          </a:solidFill>
          <a:ln w="12700">
            <a:solidFill>
              <a:srgbClr val="F3C35B">
                <a:alpha val="0"/>
              </a:srgbClr>
            </a:solidFill>
            <a:prstDash val="solid"/>
          </a:ln>
        </p:spPr>
      </p:sp>
      <p:sp>
        <p:nvSpPr>
          <p:cNvPr id="19" name="Text 17"/>
          <p:cNvSpPr txBox="1"/>
          <p:nvPr/>
        </p:nvSpPr>
        <p:spPr>
          <a:xfrm>
            <a:off x="5815584" y="2578608"/>
            <a:ext cx="658368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7131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03</a:t>
            </a:r>
            <a:endParaRPr lang="en-US" sz="1000" dirty="0"/>
          </a:p>
        </p:txBody>
      </p:sp>
      <p:sp>
        <p:nvSpPr>
          <p:cNvPr id="20" name="Text 18"/>
          <p:cNvSpPr txBox="1"/>
          <p:nvPr/>
        </p:nvSpPr>
        <p:spPr>
          <a:xfrm>
            <a:off x="5321808" y="3383280"/>
            <a:ext cx="162763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50" b="1" spc="60" kern="0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PREDICT</a:t>
            </a:r>
            <a:endParaRPr lang="en-US" sz="950" dirty="0"/>
          </a:p>
        </p:txBody>
      </p:sp>
      <p:sp>
        <p:nvSpPr>
          <p:cNvPr id="21" name="Text 19"/>
          <p:cNvSpPr txBox="1"/>
          <p:nvPr/>
        </p:nvSpPr>
        <p:spPr>
          <a:xfrm>
            <a:off x="5340096" y="3758184"/>
            <a:ext cx="1591056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buNone/>
            </a:pPr>
            <a:r>
              <a:rPr lang="en-US" sz="720" dirty="0">
                <a:solidFill>
                  <a:srgbClr val="A9BAC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high-risk corridors • dangerous intersections • fleet risk</a:t>
            </a:r>
            <a:endParaRPr lang="en-US" sz="720" dirty="0"/>
          </a:p>
        </p:txBody>
      </p:sp>
      <p:sp>
        <p:nvSpPr>
          <p:cNvPr id="22" name="Shape 20"/>
          <p:cNvSpPr/>
          <p:nvPr/>
        </p:nvSpPr>
        <p:spPr>
          <a:xfrm>
            <a:off x="7132320" y="3383280"/>
            <a:ext cx="210312" cy="0"/>
          </a:xfrm>
          <a:prstGeom prst="line">
            <a:avLst/>
          </a:prstGeom>
          <a:noFill/>
          <a:ln w="17780">
            <a:solidFill>
              <a:srgbClr val="4D6D7F"/>
            </a:solidFill>
            <a:prstDash val="solid"/>
            <a:tailEnd type="triangle"/>
          </a:ln>
        </p:spPr>
      </p:sp>
      <p:sp>
        <p:nvSpPr>
          <p:cNvPr id="23" name="Shape 21"/>
          <p:cNvSpPr/>
          <p:nvPr/>
        </p:nvSpPr>
        <p:spPr>
          <a:xfrm>
            <a:off x="7379208" y="2331720"/>
            <a:ext cx="1993392" cy="2103120"/>
          </a:xfrm>
          <a:prstGeom prst="roundRect">
            <a:avLst>
              <a:gd name="adj" fmla="val 8257"/>
            </a:avLst>
          </a:prstGeom>
          <a:solidFill>
            <a:srgbClr val="0E2435"/>
          </a:solidFill>
          <a:ln w="8890">
            <a:solidFill>
              <a:srgbClr val="244253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8055864" y="2578608"/>
            <a:ext cx="658368" cy="658368"/>
          </a:xfrm>
          <a:prstGeom prst="ellipse">
            <a:avLst/>
          </a:prstGeom>
          <a:solidFill>
            <a:srgbClr val="2AB56F"/>
          </a:solidFill>
          <a:ln w="12700">
            <a:solidFill>
              <a:srgbClr val="2AB56F">
                <a:alpha val="0"/>
              </a:srgbClr>
            </a:solidFill>
            <a:prstDash val="solid"/>
          </a:ln>
        </p:spPr>
      </p:sp>
      <p:sp>
        <p:nvSpPr>
          <p:cNvPr id="25" name="Text 23"/>
          <p:cNvSpPr txBox="1"/>
          <p:nvPr/>
        </p:nvSpPr>
        <p:spPr>
          <a:xfrm>
            <a:off x="8055864" y="2578608"/>
            <a:ext cx="658368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7131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04</a:t>
            </a:r>
            <a:endParaRPr lang="en-US" sz="1000" dirty="0"/>
          </a:p>
        </p:txBody>
      </p:sp>
      <p:sp>
        <p:nvSpPr>
          <p:cNvPr id="26" name="Text 24"/>
          <p:cNvSpPr txBox="1"/>
          <p:nvPr/>
        </p:nvSpPr>
        <p:spPr>
          <a:xfrm>
            <a:off x="7562088" y="3383280"/>
            <a:ext cx="162763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50" b="1" spc="60" kern="0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ACT</a:t>
            </a:r>
            <a:endParaRPr lang="en-US" sz="950" dirty="0"/>
          </a:p>
        </p:txBody>
      </p:sp>
      <p:sp>
        <p:nvSpPr>
          <p:cNvPr id="27" name="Text 25"/>
          <p:cNvSpPr txBox="1"/>
          <p:nvPr/>
        </p:nvSpPr>
        <p:spPr>
          <a:xfrm>
            <a:off x="7580376" y="3758184"/>
            <a:ext cx="1591056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buNone/>
            </a:pPr>
            <a:r>
              <a:rPr lang="en-US" sz="720" dirty="0">
                <a:solidFill>
                  <a:srgbClr val="A9BAC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targeted enforcement • engineering • emergency response</a:t>
            </a:r>
            <a:endParaRPr lang="en-US" sz="720" dirty="0"/>
          </a:p>
        </p:txBody>
      </p:sp>
      <p:sp>
        <p:nvSpPr>
          <p:cNvPr id="28" name="Shape 26"/>
          <p:cNvSpPr/>
          <p:nvPr/>
        </p:nvSpPr>
        <p:spPr>
          <a:xfrm>
            <a:off x="9372600" y="3383280"/>
            <a:ext cx="210312" cy="0"/>
          </a:xfrm>
          <a:prstGeom prst="line">
            <a:avLst/>
          </a:prstGeom>
          <a:noFill/>
          <a:ln w="17780">
            <a:solidFill>
              <a:srgbClr val="4D6D7F"/>
            </a:solidFill>
            <a:prstDash val="solid"/>
            <a:tailEnd type="triangle"/>
          </a:ln>
        </p:spPr>
      </p:sp>
      <p:sp>
        <p:nvSpPr>
          <p:cNvPr id="29" name="Shape 27"/>
          <p:cNvSpPr/>
          <p:nvPr/>
        </p:nvSpPr>
        <p:spPr>
          <a:xfrm>
            <a:off x="9619488" y="2331720"/>
            <a:ext cx="1993392" cy="2103120"/>
          </a:xfrm>
          <a:prstGeom prst="roundRect">
            <a:avLst>
              <a:gd name="adj" fmla="val 8257"/>
            </a:avLst>
          </a:prstGeom>
          <a:solidFill>
            <a:srgbClr val="0E2435"/>
          </a:solidFill>
          <a:ln w="8890">
            <a:solidFill>
              <a:srgbClr val="244253"/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10296144" y="2578608"/>
            <a:ext cx="658368" cy="658368"/>
          </a:xfrm>
          <a:prstGeom prst="ellipse">
            <a:avLst/>
          </a:prstGeom>
          <a:solidFill>
            <a:srgbClr val="45D9E6"/>
          </a:solidFill>
          <a:ln w="12700">
            <a:solidFill>
              <a:srgbClr val="45D9E6">
                <a:alpha val="0"/>
              </a:srgbClr>
            </a:solidFill>
            <a:prstDash val="solid"/>
          </a:ln>
        </p:spPr>
      </p:sp>
      <p:sp>
        <p:nvSpPr>
          <p:cNvPr id="31" name="Text 29"/>
          <p:cNvSpPr txBox="1"/>
          <p:nvPr/>
        </p:nvSpPr>
        <p:spPr>
          <a:xfrm>
            <a:off x="10296144" y="2578608"/>
            <a:ext cx="658368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7131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05</a:t>
            </a:r>
            <a:endParaRPr lang="en-US" sz="1000" dirty="0"/>
          </a:p>
        </p:txBody>
      </p:sp>
      <p:sp>
        <p:nvSpPr>
          <p:cNvPr id="32" name="Text 30"/>
          <p:cNvSpPr txBox="1"/>
          <p:nvPr/>
        </p:nvSpPr>
        <p:spPr>
          <a:xfrm>
            <a:off x="9802368" y="3383280"/>
            <a:ext cx="162763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50" b="1" spc="60" kern="0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LEARN</a:t>
            </a:r>
            <a:endParaRPr lang="en-US" sz="950" dirty="0"/>
          </a:p>
        </p:txBody>
      </p:sp>
      <p:sp>
        <p:nvSpPr>
          <p:cNvPr id="33" name="Text 31"/>
          <p:cNvSpPr txBox="1"/>
          <p:nvPr/>
        </p:nvSpPr>
        <p:spPr>
          <a:xfrm>
            <a:off x="9820656" y="3758184"/>
            <a:ext cx="1591056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buNone/>
            </a:pPr>
            <a:r>
              <a:rPr lang="en-US" sz="720" dirty="0">
                <a:solidFill>
                  <a:srgbClr val="A9BAC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measure intervention outcomes • update risk models</a:t>
            </a:r>
            <a:endParaRPr lang="en-US" sz="720" dirty="0"/>
          </a:p>
        </p:txBody>
      </p:sp>
      <p:sp>
        <p:nvSpPr>
          <p:cNvPr id="34" name="Shape 32"/>
          <p:cNvSpPr/>
          <p:nvPr/>
        </p:nvSpPr>
        <p:spPr>
          <a:xfrm>
            <a:off x="1417320" y="4956048"/>
            <a:ext cx="9326880" cy="795528"/>
          </a:xfrm>
          <a:prstGeom prst="roundRect">
            <a:avLst>
              <a:gd name="adj" fmla="val 18391"/>
            </a:avLst>
          </a:prstGeom>
          <a:solidFill>
            <a:srgbClr val="0A1B29"/>
          </a:solidFill>
          <a:ln w="8890">
            <a:solidFill>
              <a:srgbClr val="244454"/>
            </a:solidFill>
            <a:prstDash val="solid"/>
          </a:ln>
        </p:spPr>
      </p:sp>
      <p:sp>
        <p:nvSpPr>
          <p:cNvPr id="35" name="Text 33"/>
          <p:cNvSpPr txBox="1"/>
          <p:nvPr/>
        </p:nvSpPr>
        <p:spPr>
          <a:xfrm>
            <a:off x="1664208" y="5175504"/>
            <a:ext cx="88696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120" b="1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National Road Safety Strategy direction: materially reduce fatalities by 2030 — digital intelligence becomes part of the safety system.</a:t>
            </a:r>
            <a:endParaRPr lang="en-US" sz="1120" dirty="0"/>
          </a:p>
        </p:txBody>
      </p:sp>
      <p:sp>
        <p:nvSpPr>
          <p:cNvPr id="36" name="Text 34"/>
          <p:cNvSpPr txBox="1"/>
          <p:nvPr/>
        </p:nvSpPr>
        <p:spPr>
          <a:xfrm>
            <a:off x="658368" y="6327648"/>
            <a:ext cx="1060704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530" i="1" dirty="0">
                <a:solidFill>
                  <a:srgbClr val="7890A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Source: Department of Transport / National Road Safety Strategy 2016–2030.</a:t>
            </a:r>
            <a:endParaRPr lang="en-US" sz="53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92840" y="6592824"/>
            <a:ext cx="411480" cy="109728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 lIns="0" tIns="0" rIns="0" bIns="0"/>
          <a:lstStyle>
            <a:lvl1pPr>
              <a:defRPr sz="500">
                <a:solidFill>
                  <a:srgbClr val="7A8B9B"/>
                </a:solidFill>
                <a:latin typeface="Inter"/>
                <a:ea typeface="Inter"/>
                <a:cs typeface="Inter"/>
              </a:defRPr>
            </a:lvl1pPr>
          </a:lstStyle>
          <a:p>
            <a:pPr algn="r"/>
            <a:fld id="{F7021451-1387-4CA6-816F-3879F97B5CBC}" type="slidenum">
              <a:rPr b="0" lang="en-US"/>
              <a:t>13</a:t>
            </a:fld>
            <a:endParaRPr 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411480"/>
            <a:ext cx="43891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720" b="1" spc="200" kern="0" dirty="0">
                <a:solidFill>
                  <a:srgbClr val="45D9E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12 / RAIL DIGITAL TRANSFORMATION</a:t>
            </a:r>
            <a:endParaRPr lang="en-US" sz="720" dirty="0"/>
          </a:p>
        </p:txBody>
      </p:sp>
      <p:sp>
        <p:nvSpPr>
          <p:cNvPr id="3" name="Text 1"/>
          <p:cNvSpPr txBox="1"/>
          <p:nvPr/>
        </p:nvSpPr>
        <p:spPr>
          <a:xfrm>
            <a:off x="640080" y="758952"/>
            <a:ext cx="1097280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2550" b="1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RailGrid™ — digital coordination for a recovering passenger system and a multi-operator freight network.</a:t>
            </a:r>
            <a:endParaRPr lang="en-US" sz="2550" dirty="0"/>
          </a:p>
        </p:txBody>
      </p:sp>
      <p:sp>
        <p:nvSpPr>
          <p:cNvPr id="4" name="Text 2"/>
          <p:cNvSpPr txBox="1"/>
          <p:nvPr/>
        </p:nvSpPr>
        <p:spPr>
          <a:xfrm>
            <a:off x="658368" y="1536192"/>
            <a:ext cx="1024128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150" dirty="0">
                <a:solidFill>
                  <a:srgbClr val="A9BAC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Open access, new operators, restored corridors and ambitious 2030 targets increase the need for common digital coordination.</a:t>
            </a:r>
            <a:endParaRPr lang="en-US" sz="1150" dirty="0"/>
          </a:p>
        </p:txBody>
      </p:sp>
      <p:sp>
        <p:nvSpPr>
          <p:cNvPr id="5" name="Shape 3"/>
          <p:cNvSpPr/>
          <p:nvPr/>
        </p:nvSpPr>
        <p:spPr>
          <a:xfrm>
            <a:off x="658368" y="2148840"/>
            <a:ext cx="5257800" cy="3401568"/>
          </a:xfrm>
          <a:prstGeom prst="roundRect">
            <a:avLst>
              <a:gd name="adj" fmla="val 4839"/>
            </a:avLst>
          </a:prstGeom>
          <a:solidFill>
            <a:srgbClr val="0E2435"/>
          </a:solidFill>
          <a:ln w="8890">
            <a:solidFill>
              <a:srgbClr val="244253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868680" y="2350008"/>
            <a:ext cx="1572768" cy="256032"/>
          </a:xfrm>
          <a:prstGeom prst="roundRect">
            <a:avLst>
              <a:gd name="adj" fmla="val 50000"/>
            </a:avLst>
          </a:prstGeom>
          <a:solidFill>
            <a:srgbClr val="45D9E6"/>
          </a:solidFill>
          <a:ln w="8890">
            <a:solidFill>
              <a:srgbClr val="45D9E6">
                <a:alpha val="0"/>
              </a:srgbClr>
            </a:solidFill>
            <a:prstDash val="solid"/>
          </a:ln>
        </p:spPr>
      </p:sp>
      <p:sp>
        <p:nvSpPr>
          <p:cNvPr id="7" name="Text 5"/>
          <p:cNvSpPr txBox="1"/>
          <p:nvPr/>
        </p:nvSpPr>
        <p:spPr>
          <a:xfrm>
            <a:off x="978408" y="2359152"/>
            <a:ext cx="135331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00" b="1" spc="60" kern="0" dirty="0">
                <a:solidFill>
                  <a:srgbClr val="07131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PASSENGER RAIL</a:t>
            </a:r>
            <a:endParaRPr lang="en-US" sz="700" dirty="0"/>
          </a:p>
        </p:txBody>
      </p:sp>
      <p:sp>
        <p:nvSpPr>
          <p:cNvPr id="8" name="Text 6"/>
          <p:cNvSpPr txBox="1"/>
          <p:nvPr/>
        </p:nvSpPr>
        <p:spPr>
          <a:xfrm>
            <a:off x="868680" y="2770632"/>
            <a:ext cx="1920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2700" b="1" dirty="0">
                <a:solidFill>
                  <a:srgbClr val="45D9E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100M+</a:t>
            </a:r>
            <a:endParaRPr lang="en-US" sz="2700" dirty="0"/>
          </a:p>
        </p:txBody>
      </p:sp>
      <p:sp>
        <p:nvSpPr>
          <p:cNvPr id="9" name="Text 7"/>
          <p:cNvSpPr txBox="1"/>
          <p:nvPr/>
        </p:nvSpPr>
        <p:spPr>
          <a:xfrm>
            <a:off x="868680" y="3246120"/>
            <a:ext cx="19202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950" b="1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annual journeys by end-March 2026</a:t>
            </a:r>
            <a:endParaRPr lang="en-US" sz="950" dirty="0"/>
          </a:p>
        </p:txBody>
      </p:sp>
      <p:sp>
        <p:nvSpPr>
          <p:cNvPr id="10" name="Text 8"/>
          <p:cNvSpPr txBox="1"/>
          <p:nvPr/>
        </p:nvSpPr>
        <p:spPr>
          <a:xfrm>
            <a:off x="3337560" y="2770632"/>
            <a:ext cx="1920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2700" b="1" dirty="0">
                <a:solidFill>
                  <a:srgbClr val="F3C35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600M</a:t>
            </a:r>
            <a:endParaRPr lang="en-US" sz="2700" dirty="0"/>
          </a:p>
        </p:txBody>
      </p:sp>
      <p:sp>
        <p:nvSpPr>
          <p:cNvPr id="11" name="Text 9"/>
          <p:cNvSpPr txBox="1"/>
          <p:nvPr/>
        </p:nvSpPr>
        <p:spPr>
          <a:xfrm>
            <a:off x="3337560" y="3246120"/>
            <a:ext cx="19202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950" b="1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annual ambition by 2030</a:t>
            </a:r>
            <a:endParaRPr lang="en-US" sz="950" dirty="0"/>
          </a:p>
        </p:txBody>
      </p:sp>
      <p:sp>
        <p:nvSpPr>
          <p:cNvPr id="12" name="Shape 10"/>
          <p:cNvSpPr/>
          <p:nvPr/>
        </p:nvSpPr>
        <p:spPr>
          <a:xfrm>
            <a:off x="896112" y="3950208"/>
            <a:ext cx="82296" cy="82296"/>
          </a:xfrm>
          <a:prstGeom prst="ellipse">
            <a:avLst/>
          </a:prstGeom>
          <a:solidFill>
            <a:srgbClr val="45D9E6"/>
          </a:solidFill>
          <a:ln w="12700">
            <a:solidFill>
              <a:srgbClr val="45D9E6">
                <a:alpha val="0"/>
              </a:srgbClr>
            </a:solidFill>
            <a:prstDash val="solid"/>
          </a:ln>
        </p:spPr>
      </p:sp>
      <p:sp>
        <p:nvSpPr>
          <p:cNvPr id="13" name="Text 11"/>
          <p:cNvSpPr txBox="1"/>
          <p:nvPr/>
        </p:nvSpPr>
        <p:spPr>
          <a:xfrm>
            <a:off x="1078992" y="3858768"/>
            <a:ext cx="43891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720" b="1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real-time passenger information</a:t>
            </a:r>
            <a:endParaRPr lang="en-US" sz="720" dirty="0"/>
          </a:p>
        </p:txBody>
      </p:sp>
      <p:sp>
        <p:nvSpPr>
          <p:cNvPr id="14" name="Shape 12"/>
          <p:cNvSpPr/>
          <p:nvPr/>
        </p:nvSpPr>
        <p:spPr>
          <a:xfrm>
            <a:off x="896112" y="4233672"/>
            <a:ext cx="82296" cy="82296"/>
          </a:xfrm>
          <a:prstGeom prst="ellipse">
            <a:avLst/>
          </a:prstGeom>
          <a:solidFill>
            <a:srgbClr val="45D9E6"/>
          </a:solidFill>
          <a:ln w="12700">
            <a:solidFill>
              <a:srgbClr val="45D9E6">
                <a:alpha val="0"/>
              </a:srgbClr>
            </a:solidFill>
            <a:prstDash val="solid"/>
          </a:ln>
        </p:spPr>
      </p:sp>
      <p:sp>
        <p:nvSpPr>
          <p:cNvPr id="15" name="Text 13"/>
          <p:cNvSpPr txBox="1"/>
          <p:nvPr/>
        </p:nvSpPr>
        <p:spPr>
          <a:xfrm>
            <a:off x="1078992" y="4142232"/>
            <a:ext cx="43891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720" b="1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automated fare collection</a:t>
            </a:r>
            <a:endParaRPr lang="en-US" sz="720" dirty="0"/>
          </a:p>
        </p:txBody>
      </p:sp>
      <p:sp>
        <p:nvSpPr>
          <p:cNvPr id="16" name="Shape 14"/>
          <p:cNvSpPr/>
          <p:nvPr/>
        </p:nvSpPr>
        <p:spPr>
          <a:xfrm>
            <a:off x="896112" y="4517136"/>
            <a:ext cx="82296" cy="82296"/>
          </a:xfrm>
          <a:prstGeom prst="ellipse">
            <a:avLst/>
          </a:prstGeom>
          <a:solidFill>
            <a:srgbClr val="45D9E6"/>
          </a:solidFill>
          <a:ln w="12700">
            <a:solidFill>
              <a:srgbClr val="45D9E6">
                <a:alpha val="0"/>
              </a:srgbClr>
            </a:solidFill>
            <a:prstDash val="solid"/>
          </a:ln>
        </p:spPr>
      </p:sp>
      <p:sp>
        <p:nvSpPr>
          <p:cNvPr id="17" name="Text 15"/>
          <p:cNvSpPr txBox="1"/>
          <p:nvPr/>
        </p:nvSpPr>
        <p:spPr>
          <a:xfrm>
            <a:off x="1078992" y="4425696"/>
            <a:ext cx="43891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720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station intelligence</a:t>
            </a:r>
            <a:endParaRPr lang="en-US" sz="720" dirty="0"/>
          </a:p>
        </p:txBody>
      </p:sp>
      <p:sp>
        <p:nvSpPr>
          <p:cNvPr id="18" name="Shape 16"/>
          <p:cNvSpPr/>
          <p:nvPr/>
        </p:nvSpPr>
        <p:spPr>
          <a:xfrm>
            <a:off x="896112" y="4800600"/>
            <a:ext cx="82296" cy="82296"/>
          </a:xfrm>
          <a:prstGeom prst="ellipse">
            <a:avLst/>
          </a:prstGeom>
          <a:solidFill>
            <a:srgbClr val="45D9E6"/>
          </a:solidFill>
          <a:ln w="12700">
            <a:solidFill>
              <a:srgbClr val="45D9E6">
                <a:alpha val="0"/>
              </a:srgbClr>
            </a:solidFill>
            <a:prstDash val="solid"/>
          </a:ln>
        </p:spPr>
      </p:sp>
      <p:sp>
        <p:nvSpPr>
          <p:cNvPr id="19" name="Text 17"/>
          <p:cNvSpPr txBox="1"/>
          <p:nvPr/>
        </p:nvSpPr>
        <p:spPr>
          <a:xfrm>
            <a:off x="1078992" y="4709160"/>
            <a:ext cx="43891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720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asset + rolling-stock monitoring</a:t>
            </a:r>
            <a:endParaRPr lang="en-US" sz="720" dirty="0"/>
          </a:p>
        </p:txBody>
      </p:sp>
      <p:sp>
        <p:nvSpPr>
          <p:cNvPr id="20" name="Shape 18"/>
          <p:cNvSpPr/>
          <p:nvPr/>
        </p:nvSpPr>
        <p:spPr>
          <a:xfrm>
            <a:off x="896112" y="5084064"/>
            <a:ext cx="82296" cy="82296"/>
          </a:xfrm>
          <a:prstGeom prst="ellipse">
            <a:avLst/>
          </a:prstGeom>
          <a:solidFill>
            <a:srgbClr val="45D9E6"/>
          </a:solidFill>
          <a:ln w="12700">
            <a:solidFill>
              <a:srgbClr val="45D9E6">
                <a:alpha val="0"/>
              </a:srgbClr>
            </a:solidFill>
            <a:prstDash val="solid"/>
          </a:ln>
        </p:spPr>
      </p:sp>
      <p:sp>
        <p:nvSpPr>
          <p:cNvPr id="21" name="Text 19"/>
          <p:cNvSpPr txBox="1"/>
          <p:nvPr/>
        </p:nvSpPr>
        <p:spPr>
          <a:xfrm>
            <a:off x="1078992" y="4992624"/>
            <a:ext cx="43891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720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security analytics</a:t>
            </a:r>
            <a:endParaRPr lang="en-US" sz="720" dirty="0"/>
          </a:p>
        </p:txBody>
      </p:sp>
      <p:sp>
        <p:nvSpPr>
          <p:cNvPr id="22" name="Shape 20"/>
          <p:cNvSpPr/>
          <p:nvPr/>
        </p:nvSpPr>
        <p:spPr>
          <a:xfrm>
            <a:off x="896112" y="5367528"/>
            <a:ext cx="82296" cy="82296"/>
          </a:xfrm>
          <a:prstGeom prst="ellipse">
            <a:avLst/>
          </a:prstGeom>
          <a:solidFill>
            <a:srgbClr val="45D9E6"/>
          </a:solidFill>
          <a:ln w="12700">
            <a:solidFill>
              <a:srgbClr val="45D9E6">
                <a:alpha val="0"/>
              </a:srgbClr>
            </a:solidFill>
            <a:prstDash val="solid"/>
          </a:ln>
        </p:spPr>
      </p:sp>
      <p:sp>
        <p:nvSpPr>
          <p:cNvPr id="23" name="Text 21"/>
          <p:cNvSpPr txBox="1"/>
          <p:nvPr/>
        </p:nvSpPr>
        <p:spPr>
          <a:xfrm>
            <a:off x="1078992" y="5276088"/>
            <a:ext cx="43891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720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multimodal station integration</a:t>
            </a:r>
            <a:endParaRPr lang="en-US" sz="720" dirty="0"/>
          </a:p>
        </p:txBody>
      </p:sp>
      <p:sp>
        <p:nvSpPr>
          <p:cNvPr id="24" name="Shape 22"/>
          <p:cNvSpPr/>
          <p:nvPr/>
        </p:nvSpPr>
        <p:spPr>
          <a:xfrm>
            <a:off x="6263640" y="2148840"/>
            <a:ext cx="5257800" cy="3401568"/>
          </a:xfrm>
          <a:prstGeom prst="roundRect">
            <a:avLst>
              <a:gd name="adj" fmla="val 4839"/>
            </a:avLst>
          </a:prstGeom>
          <a:solidFill>
            <a:srgbClr val="0C2130"/>
          </a:solidFill>
          <a:ln w="8890">
            <a:solidFill>
              <a:srgbClr val="244253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6473952" y="2350008"/>
            <a:ext cx="1417320" cy="256032"/>
          </a:xfrm>
          <a:prstGeom prst="roundRect">
            <a:avLst>
              <a:gd name="adj" fmla="val 50000"/>
            </a:avLst>
          </a:prstGeom>
          <a:solidFill>
            <a:srgbClr val="F3C35B"/>
          </a:solidFill>
          <a:ln w="8890">
            <a:solidFill>
              <a:srgbClr val="F3C35B">
                <a:alpha val="0"/>
              </a:srgbClr>
            </a:solidFill>
            <a:prstDash val="solid"/>
          </a:ln>
        </p:spPr>
      </p:sp>
      <p:sp>
        <p:nvSpPr>
          <p:cNvPr id="26" name="Text 24"/>
          <p:cNvSpPr txBox="1"/>
          <p:nvPr/>
        </p:nvSpPr>
        <p:spPr>
          <a:xfrm>
            <a:off x="6583680" y="2359152"/>
            <a:ext cx="1197864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00" b="1" spc="60" kern="0" dirty="0">
                <a:solidFill>
                  <a:srgbClr val="07131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FREIGHT RAIL</a:t>
            </a:r>
            <a:endParaRPr lang="en-US" sz="700" dirty="0"/>
          </a:p>
        </p:txBody>
      </p:sp>
      <p:sp>
        <p:nvSpPr>
          <p:cNvPr id="27" name="Text 25"/>
          <p:cNvSpPr txBox="1"/>
          <p:nvPr/>
        </p:nvSpPr>
        <p:spPr>
          <a:xfrm>
            <a:off x="6473952" y="2770632"/>
            <a:ext cx="20116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2700" b="1" dirty="0">
                <a:solidFill>
                  <a:srgbClr val="F3C35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250M t</a:t>
            </a:r>
            <a:endParaRPr lang="en-US" sz="2700" dirty="0"/>
          </a:p>
        </p:txBody>
      </p:sp>
      <p:sp>
        <p:nvSpPr>
          <p:cNvPr id="28" name="Text 26"/>
          <p:cNvSpPr txBox="1"/>
          <p:nvPr/>
        </p:nvSpPr>
        <p:spPr>
          <a:xfrm>
            <a:off x="6473952" y="3246120"/>
            <a:ext cx="20116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950" b="1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annual freight ambition by 2030</a:t>
            </a:r>
            <a:endParaRPr lang="en-US" sz="950" dirty="0"/>
          </a:p>
        </p:txBody>
      </p:sp>
      <p:sp>
        <p:nvSpPr>
          <p:cNvPr id="29" name="Text 27"/>
          <p:cNvSpPr txBox="1"/>
          <p:nvPr/>
        </p:nvSpPr>
        <p:spPr>
          <a:xfrm>
            <a:off x="8961120" y="2770632"/>
            <a:ext cx="20574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2700" b="1" dirty="0">
                <a:solidFill>
                  <a:srgbClr val="0FB8A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OPEN</a:t>
            </a:r>
            <a:endParaRPr lang="en-US" sz="2700" dirty="0"/>
          </a:p>
        </p:txBody>
      </p:sp>
      <p:sp>
        <p:nvSpPr>
          <p:cNvPr id="30" name="Text 28"/>
          <p:cNvSpPr txBox="1"/>
          <p:nvPr/>
        </p:nvSpPr>
        <p:spPr>
          <a:xfrm>
            <a:off x="8961120" y="3246120"/>
            <a:ext cx="20574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950" b="1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multi-operator access environment</a:t>
            </a:r>
            <a:endParaRPr lang="en-US" sz="950" dirty="0"/>
          </a:p>
        </p:txBody>
      </p:sp>
      <p:sp>
        <p:nvSpPr>
          <p:cNvPr id="31" name="Shape 29"/>
          <p:cNvSpPr/>
          <p:nvPr/>
        </p:nvSpPr>
        <p:spPr>
          <a:xfrm>
            <a:off x="6492240" y="3950208"/>
            <a:ext cx="82296" cy="82296"/>
          </a:xfrm>
          <a:prstGeom prst="ellipse">
            <a:avLst/>
          </a:prstGeom>
          <a:solidFill>
            <a:srgbClr val="F3C35B"/>
          </a:solidFill>
          <a:ln w="12700">
            <a:solidFill>
              <a:srgbClr val="F3C35B">
                <a:alpha val="0"/>
              </a:srgbClr>
            </a:solidFill>
            <a:prstDash val="solid"/>
          </a:ln>
        </p:spPr>
      </p:sp>
      <p:sp>
        <p:nvSpPr>
          <p:cNvPr id="32" name="Text 30"/>
          <p:cNvSpPr txBox="1"/>
          <p:nvPr/>
        </p:nvSpPr>
        <p:spPr>
          <a:xfrm>
            <a:off x="6675120" y="3858768"/>
            <a:ext cx="43891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720" b="1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capacity + path visibility</a:t>
            </a:r>
            <a:endParaRPr lang="en-US" sz="720" dirty="0"/>
          </a:p>
        </p:txBody>
      </p:sp>
      <p:sp>
        <p:nvSpPr>
          <p:cNvPr id="33" name="Shape 31"/>
          <p:cNvSpPr/>
          <p:nvPr/>
        </p:nvSpPr>
        <p:spPr>
          <a:xfrm>
            <a:off x="6492240" y="4233672"/>
            <a:ext cx="82296" cy="82296"/>
          </a:xfrm>
          <a:prstGeom prst="ellipse">
            <a:avLst/>
          </a:prstGeom>
          <a:solidFill>
            <a:srgbClr val="F3C35B"/>
          </a:solidFill>
          <a:ln w="12700">
            <a:solidFill>
              <a:srgbClr val="F3C35B">
                <a:alpha val="0"/>
              </a:srgbClr>
            </a:solidFill>
            <a:prstDash val="solid"/>
          </a:ln>
        </p:spPr>
      </p:sp>
      <p:sp>
        <p:nvSpPr>
          <p:cNvPr id="34" name="Text 32"/>
          <p:cNvSpPr txBox="1"/>
          <p:nvPr/>
        </p:nvSpPr>
        <p:spPr>
          <a:xfrm>
            <a:off x="6675120" y="4142232"/>
            <a:ext cx="43891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720" b="1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train planning + network status</a:t>
            </a:r>
            <a:endParaRPr lang="en-US" sz="720" dirty="0"/>
          </a:p>
        </p:txBody>
      </p:sp>
      <p:sp>
        <p:nvSpPr>
          <p:cNvPr id="35" name="Shape 33"/>
          <p:cNvSpPr/>
          <p:nvPr/>
        </p:nvSpPr>
        <p:spPr>
          <a:xfrm>
            <a:off x="6492240" y="4517136"/>
            <a:ext cx="82296" cy="82296"/>
          </a:xfrm>
          <a:prstGeom prst="ellipse">
            <a:avLst/>
          </a:prstGeom>
          <a:solidFill>
            <a:srgbClr val="F3C35B"/>
          </a:solidFill>
          <a:ln w="12700">
            <a:solidFill>
              <a:srgbClr val="F3C35B">
                <a:alpha val="0"/>
              </a:srgbClr>
            </a:solidFill>
            <a:prstDash val="solid"/>
          </a:ln>
        </p:spPr>
      </p:sp>
      <p:sp>
        <p:nvSpPr>
          <p:cNvPr id="36" name="Text 34"/>
          <p:cNvSpPr txBox="1"/>
          <p:nvPr/>
        </p:nvSpPr>
        <p:spPr>
          <a:xfrm>
            <a:off x="6675120" y="4425696"/>
            <a:ext cx="43891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720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operator + terminal interfaces</a:t>
            </a:r>
            <a:endParaRPr lang="en-US" sz="720" dirty="0"/>
          </a:p>
        </p:txBody>
      </p:sp>
      <p:sp>
        <p:nvSpPr>
          <p:cNvPr id="37" name="Shape 35"/>
          <p:cNvSpPr/>
          <p:nvPr/>
        </p:nvSpPr>
        <p:spPr>
          <a:xfrm>
            <a:off x="6492240" y="4800600"/>
            <a:ext cx="82296" cy="82296"/>
          </a:xfrm>
          <a:prstGeom prst="ellipse">
            <a:avLst/>
          </a:prstGeom>
          <a:solidFill>
            <a:srgbClr val="F3C35B"/>
          </a:solidFill>
          <a:ln w="12700">
            <a:solidFill>
              <a:srgbClr val="F3C35B">
                <a:alpha val="0"/>
              </a:srgbClr>
            </a:solidFill>
            <a:prstDash val="solid"/>
          </a:ln>
        </p:spPr>
      </p:sp>
      <p:sp>
        <p:nvSpPr>
          <p:cNvPr id="38" name="Text 36"/>
          <p:cNvSpPr txBox="1"/>
          <p:nvPr/>
        </p:nvSpPr>
        <p:spPr>
          <a:xfrm>
            <a:off x="6675120" y="4709160"/>
            <a:ext cx="43891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720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maintenance windows</a:t>
            </a:r>
            <a:endParaRPr lang="en-US" sz="720" dirty="0"/>
          </a:p>
        </p:txBody>
      </p:sp>
      <p:sp>
        <p:nvSpPr>
          <p:cNvPr id="39" name="Shape 37"/>
          <p:cNvSpPr/>
          <p:nvPr/>
        </p:nvSpPr>
        <p:spPr>
          <a:xfrm>
            <a:off x="6492240" y="5084064"/>
            <a:ext cx="82296" cy="82296"/>
          </a:xfrm>
          <a:prstGeom prst="ellipse">
            <a:avLst/>
          </a:prstGeom>
          <a:solidFill>
            <a:srgbClr val="F3C35B"/>
          </a:solidFill>
          <a:ln w="12700">
            <a:solidFill>
              <a:srgbClr val="F3C35B">
                <a:alpha val="0"/>
              </a:srgbClr>
            </a:solidFill>
            <a:prstDash val="solid"/>
          </a:ln>
        </p:spPr>
      </p:sp>
      <p:sp>
        <p:nvSpPr>
          <p:cNvPr id="40" name="Text 38"/>
          <p:cNvSpPr txBox="1"/>
          <p:nvPr/>
        </p:nvSpPr>
        <p:spPr>
          <a:xfrm>
            <a:off x="6675120" y="4992624"/>
            <a:ext cx="43891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720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performance analytics</a:t>
            </a:r>
            <a:endParaRPr lang="en-US" sz="720" dirty="0"/>
          </a:p>
        </p:txBody>
      </p:sp>
      <p:sp>
        <p:nvSpPr>
          <p:cNvPr id="41" name="Shape 39"/>
          <p:cNvSpPr/>
          <p:nvPr/>
        </p:nvSpPr>
        <p:spPr>
          <a:xfrm>
            <a:off x="6492240" y="5367528"/>
            <a:ext cx="82296" cy="82296"/>
          </a:xfrm>
          <a:prstGeom prst="ellipse">
            <a:avLst/>
          </a:prstGeom>
          <a:solidFill>
            <a:srgbClr val="F3C35B"/>
          </a:solidFill>
          <a:ln w="12700">
            <a:solidFill>
              <a:srgbClr val="F3C35B">
                <a:alpha val="0"/>
              </a:srgbClr>
            </a:solidFill>
            <a:prstDash val="solid"/>
          </a:ln>
        </p:spPr>
      </p:sp>
      <p:sp>
        <p:nvSpPr>
          <p:cNvPr id="42" name="Text 40"/>
          <p:cNvSpPr txBox="1"/>
          <p:nvPr/>
        </p:nvSpPr>
        <p:spPr>
          <a:xfrm>
            <a:off x="6675120" y="5276088"/>
            <a:ext cx="43891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720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digital security</a:t>
            </a:r>
            <a:endParaRPr lang="en-US" sz="720" dirty="0"/>
          </a:p>
        </p:txBody>
      </p:sp>
      <p:sp>
        <p:nvSpPr>
          <p:cNvPr id="43" name="Text 41"/>
          <p:cNvSpPr txBox="1"/>
          <p:nvPr/>
        </p:nvSpPr>
        <p:spPr>
          <a:xfrm>
            <a:off x="658368" y="6327648"/>
            <a:ext cx="1060704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530" i="1" dirty="0">
                <a:solidFill>
                  <a:srgbClr val="7890A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Sources: Minister of Transport Africa Rail Convention, 8 Jul 2026; Draft National Rail Master Plan consultation, 2026.</a:t>
            </a:r>
            <a:endParaRPr lang="en-US" sz="53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92840" y="6592824"/>
            <a:ext cx="411480" cy="109728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 lIns="0" tIns="0" rIns="0" bIns="0"/>
          <a:lstStyle>
            <a:lvl1pPr>
              <a:defRPr sz="500">
                <a:solidFill>
                  <a:srgbClr val="7A8B9B"/>
                </a:solidFill>
                <a:latin typeface="Inter"/>
                <a:ea typeface="Inter"/>
                <a:cs typeface="Inter"/>
              </a:defRPr>
            </a:lvl1pPr>
          </a:lstStyle>
          <a:p>
            <a:pPr algn="r"/>
            <a:fld id="{F7021451-1387-4CA6-816F-3879F97B5CBC}" type="slidenum">
              <a:rPr b="0" lang="en-US"/>
              <a:t>14</a:t>
            </a:fld>
            <a:endParaRPr 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wide_ultra_realistic_industrial_port_rail_freig_batch_4.png">    </p:cNvPr>
          <p:cNvPicPr>
            <a:picLocks noChangeAspect="1"/>
          </p:cNvPicPr>
          <p:nvPr/>
        </p:nvPicPr>
        <p:blipFill>
          <a:blip r:embed="rId1"/>
          <a:srcRect l="0" r="0" t="25" b="2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7131F">
              <a:alpha val="80000"/>
            </a:srgbClr>
          </a:solidFill>
          <a:ln w="12700">
            <a:solidFill>
              <a:srgbClr val="07131F">
                <a:alpha val="0"/>
              </a:srgbClr>
            </a:solidFill>
            <a:prstDash val="solid"/>
          </a:ln>
        </p:spPr>
      </p:sp>
      <p:sp>
        <p:nvSpPr>
          <p:cNvPr id="4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7131F">
              <a:alpha val="60000"/>
            </a:srgbClr>
          </a:solidFill>
          <a:ln w="12700">
            <a:solidFill>
              <a:srgbClr val="07131F">
                <a:alpha val="0"/>
              </a:srgbClr>
            </a:solidFill>
            <a:prstDash val="solid"/>
          </a:ln>
        </p:spPr>
      </p:sp>
      <p:sp>
        <p:nvSpPr>
          <p:cNvPr id="5" name="Shape 2"/>
          <p:cNvSpPr/>
          <p:nvPr/>
        </p:nvSpPr>
        <p:spPr>
          <a:xfrm>
            <a:off x="658368" y="621792"/>
            <a:ext cx="1691640" cy="256032"/>
          </a:xfrm>
          <a:prstGeom prst="roundRect">
            <a:avLst>
              <a:gd name="adj" fmla="val 50000"/>
            </a:avLst>
          </a:prstGeom>
          <a:solidFill>
            <a:srgbClr val="F3C35B"/>
          </a:solidFill>
          <a:ln w="8890">
            <a:solidFill>
              <a:srgbClr val="F3C35B">
                <a:alpha val="0"/>
              </a:srgbClr>
            </a:solidFill>
            <a:prstDash val="solid"/>
          </a:ln>
        </p:spPr>
      </p:sp>
      <p:sp>
        <p:nvSpPr>
          <p:cNvPr id="6" name="Text 3"/>
          <p:cNvSpPr txBox="1"/>
          <p:nvPr/>
        </p:nvSpPr>
        <p:spPr>
          <a:xfrm>
            <a:off x="768096" y="630936"/>
            <a:ext cx="1472184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00" b="1" spc="60" kern="0" dirty="0">
                <a:solidFill>
                  <a:srgbClr val="07131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13 / LOGISTICSGRID™</a:t>
            </a:r>
            <a:endParaRPr lang="en-US" sz="700" dirty="0"/>
          </a:p>
        </p:txBody>
      </p:sp>
      <p:sp>
        <p:nvSpPr>
          <p:cNvPr id="7" name="Text 4"/>
          <p:cNvSpPr txBox="1"/>
          <p:nvPr/>
        </p:nvSpPr>
        <p:spPr>
          <a:xfrm>
            <a:off x="658368" y="1225296"/>
            <a:ext cx="59893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2700" b="1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Manage the complete cargo journey — not individual modes.</a:t>
            </a:r>
            <a:endParaRPr lang="en-US" sz="2700" dirty="0"/>
          </a:p>
        </p:txBody>
      </p:sp>
      <p:sp>
        <p:nvSpPr>
          <p:cNvPr id="8" name="Text 5"/>
          <p:cNvSpPr txBox="1"/>
          <p:nvPr/>
        </p:nvSpPr>
        <p:spPr>
          <a:xfrm>
            <a:off x="676656" y="2103120"/>
            <a:ext cx="5303520" cy="7955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140" dirty="0">
                <a:solidFill>
                  <a:srgbClr val="D5E1E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 common freight digital reference follows authorised cargo information across origin, truck, rail, inland terminal, port, airport and border.</a:t>
            </a:r>
            <a:endParaRPr lang="en-US" sz="1140" dirty="0"/>
          </a:p>
        </p:txBody>
      </p:sp>
      <p:sp>
        <p:nvSpPr>
          <p:cNvPr id="9" name="Shape 6"/>
          <p:cNvSpPr/>
          <p:nvPr/>
        </p:nvSpPr>
        <p:spPr>
          <a:xfrm>
            <a:off x="658368" y="4160520"/>
            <a:ext cx="1572768" cy="658368"/>
          </a:xfrm>
          <a:prstGeom prst="roundRect">
            <a:avLst>
              <a:gd name="adj" fmla="val 19444"/>
            </a:avLst>
          </a:prstGeom>
          <a:solidFill>
            <a:srgbClr val="0A1B29"/>
          </a:solidFill>
          <a:ln w="8890">
            <a:solidFill>
              <a:srgbClr val="315065"/>
            </a:solidFill>
            <a:prstDash val="solid"/>
          </a:ln>
        </p:spPr>
      </p:sp>
      <p:sp>
        <p:nvSpPr>
          <p:cNvPr id="10" name="Text 7"/>
          <p:cNvSpPr txBox="1"/>
          <p:nvPr/>
        </p:nvSpPr>
        <p:spPr>
          <a:xfrm>
            <a:off x="731520" y="4288536"/>
            <a:ext cx="1426464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20" b="1" dirty="0">
                <a:solidFill>
                  <a:srgbClr val="45D9E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FACTORY</a:t>
            </a:r>
            <a:endParaRPr lang="en-US" sz="720" dirty="0"/>
          </a:p>
        </p:txBody>
      </p:sp>
      <p:sp>
        <p:nvSpPr>
          <p:cNvPr id="11" name="Shape 8"/>
          <p:cNvSpPr/>
          <p:nvPr/>
        </p:nvSpPr>
        <p:spPr>
          <a:xfrm>
            <a:off x="2240280" y="4489704"/>
            <a:ext cx="228600" cy="0"/>
          </a:xfrm>
          <a:prstGeom prst="line">
            <a:avLst/>
          </a:prstGeom>
          <a:noFill/>
          <a:ln w="19050">
            <a:solidFill>
              <a:srgbClr val="7A9CAD"/>
            </a:solidFill>
            <a:prstDash val="solid"/>
            <a:tailEnd type="triangle"/>
          </a:ln>
        </p:spPr>
      </p:sp>
      <p:sp>
        <p:nvSpPr>
          <p:cNvPr id="12" name="Shape 9"/>
          <p:cNvSpPr/>
          <p:nvPr/>
        </p:nvSpPr>
        <p:spPr>
          <a:xfrm>
            <a:off x="2505456" y="4160520"/>
            <a:ext cx="1572768" cy="658368"/>
          </a:xfrm>
          <a:prstGeom prst="roundRect">
            <a:avLst>
              <a:gd name="adj" fmla="val 19444"/>
            </a:avLst>
          </a:prstGeom>
          <a:solidFill>
            <a:srgbClr val="0A1B29"/>
          </a:solidFill>
          <a:ln w="8890">
            <a:solidFill>
              <a:srgbClr val="315065"/>
            </a:solidFill>
            <a:prstDash val="solid"/>
          </a:ln>
        </p:spPr>
      </p:sp>
      <p:sp>
        <p:nvSpPr>
          <p:cNvPr id="13" name="Text 10"/>
          <p:cNvSpPr txBox="1"/>
          <p:nvPr/>
        </p:nvSpPr>
        <p:spPr>
          <a:xfrm>
            <a:off x="2578608" y="4288536"/>
            <a:ext cx="1426464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20" b="1" dirty="0">
                <a:solidFill>
                  <a:srgbClr val="0FB8A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TRUCK</a:t>
            </a:r>
            <a:endParaRPr lang="en-US" sz="720" dirty="0"/>
          </a:p>
        </p:txBody>
      </p:sp>
      <p:sp>
        <p:nvSpPr>
          <p:cNvPr id="14" name="Shape 11"/>
          <p:cNvSpPr/>
          <p:nvPr/>
        </p:nvSpPr>
        <p:spPr>
          <a:xfrm>
            <a:off x="4087368" y="4489704"/>
            <a:ext cx="228600" cy="0"/>
          </a:xfrm>
          <a:prstGeom prst="line">
            <a:avLst/>
          </a:prstGeom>
          <a:noFill/>
          <a:ln w="19050">
            <a:solidFill>
              <a:srgbClr val="7A9CAD"/>
            </a:solidFill>
            <a:prstDash val="solid"/>
            <a:tailEnd type="triangle"/>
          </a:ln>
        </p:spPr>
      </p:sp>
      <p:sp>
        <p:nvSpPr>
          <p:cNvPr id="15" name="Shape 12"/>
          <p:cNvSpPr/>
          <p:nvPr/>
        </p:nvSpPr>
        <p:spPr>
          <a:xfrm>
            <a:off x="4352544" y="4160520"/>
            <a:ext cx="1572768" cy="658368"/>
          </a:xfrm>
          <a:prstGeom prst="roundRect">
            <a:avLst>
              <a:gd name="adj" fmla="val 19444"/>
            </a:avLst>
          </a:prstGeom>
          <a:solidFill>
            <a:srgbClr val="0A1B29"/>
          </a:solidFill>
          <a:ln w="8890">
            <a:solidFill>
              <a:srgbClr val="315065"/>
            </a:solidFill>
            <a:prstDash val="solid"/>
          </a:ln>
        </p:spPr>
      </p:sp>
      <p:sp>
        <p:nvSpPr>
          <p:cNvPr id="16" name="Text 13"/>
          <p:cNvSpPr txBox="1"/>
          <p:nvPr/>
        </p:nvSpPr>
        <p:spPr>
          <a:xfrm>
            <a:off x="4425696" y="4288536"/>
            <a:ext cx="1426464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20" b="1" dirty="0">
                <a:solidFill>
                  <a:srgbClr val="F3C35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INLAND TERMINAL</a:t>
            </a:r>
            <a:endParaRPr lang="en-US" sz="720" dirty="0"/>
          </a:p>
        </p:txBody>
      </p:sp>
      <p:sp>
        <p:nvSpPr>
          <p:cNvPr id="17" name="Shape 14"/>
          <p:cNvSpPr/>
          <p:nvPr/>
        </p:nvSpPr>
        <p:spPr>
          <a:xfrm>
            <a:off x="5934456" y="4489704"/>
            <a:ext cx="228600" cy="0"/>
          </a:xfrm>
          <a:prstGeom prst="line">
            <a:avLst/>
          </a:prstGeom>
          <a:noFill/>
          <a:ln w="19050">
            <a:solidFill>
              <a:srgbClr val="7A9CAD"/>
            </a:solidFill>
            <a:prstDash val="solid"/>
            <a:tailEnd type="triangle"/>
          </a:ln>
        </p:spPr>
      </p:sp>
      <p:sp>
        <p:nvSpPr>
          <p:cNvPr id="18" name="Shape 15"/>
          <p:cNvSpPr/>
          <p:nvPr/>
        </p:nvSpPr>
        <p:spPr>
          <a:xfrm>
            <a:off x="6199632" y="4160520"/>
            <a:ext cx="1572768" cy="658368"/>
          </a:xfrm>
          <a:prstGeom prst="roundRect">
            <a:avLst>
              <a:gd name="adj" fmla="val 19444"/>
            </a:avLst>
          </a:prstGeom>
          <a:solidFill>
            <a:srgbClr val="0A1B29"/>
          </a:solidFill>
          <a:ln w="8890">
            <a:solidFill>
              <a:srgbClr val="315065"/>
            </a:solidFill>
            <a:prstDash val="solid"/>
          </a:ln>
        </p:spPr>
      </p:sp>
      <p:sp>
        <p:nvSpPr>
          <p:cNvPr id="19" name="Text 16"/>
          <p:cNvSpPr txBox="1"/>
          <p:nvPr/>
        </p:nvSpPr>
        <p:spPr>
          <a:xfrm>
            <a:off x="6272784" y="4288536"/>
            <a:ext cx="1426464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20" b="1" dirty="0">
                <a:solidFill>
                  <a:srgbClr val="2AB56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RAIL</a:t>
            </a:r>
            <a:endParaRPr lang="en-US" sz="720" dirty="0"/>
          </a:p>
        </p:txBody>
      </p:sp>
      <p:sp>
        <p:nvSpPr>
          <p:cNvPr id="20" name="Shape 17"/>
          <p:cNvSpPr/>
          <p:nvPr/>
        </p:nvSpPr>
        <p:spPr>
          <a:xfrm>
            <a:off x="7781544" y="4489704"/>
            <a:ext cx="228600" cy="0"/>
          </a:xfrm>
          <a:prstGeom prst="line">
            <a:avLst/>
          </a:prstGeom>
          <a:noFill/>
          <a:ln w="19050">
            <a:solidFill>
              <a:srgbClr val="7A9CAD"/>
            </a:solidFill>
            <a:prstDash val="solid"/>
            <a:tailEnd type="triangle"/>
          </a:ln>
        </p:spPr>
      </p:sp>
      <p:sp>
        <p:nvSpPr>
          <p:cNvPr id="21" name="Shape 18"/>
          <p:cNvSpPr/>
          <p:nvPr/>
        </p:nvSpPr>
        <p:spPr>
          <a:xfrm>
            <a:off x="8046720" y="4160520"/>
            <a:ext cx="1572768" cy="658368"/>
          </a:xfrm>
          <a:prstGeom prst="roundRect">
            <a:avLst>
              <a:gd name="adj" fmla="val 19444"/>
            </a:avLst>
          </a:prstGeom>
          <a:solidFill>
            <a:srgbClr val="0A1B29"/>
          </a:solidFill>
          <a:ln w="8890">
            <a:solidFill>
              <a:srgbClr val="315065"/>
            </a:solidFill>
            <a:prstDash val="solid"/>
          </a:ln>
        </p:spPr>
      </p:sp>
      <p:sp>
        <p:nvSpPr>
          <p:cNvPr id="22" name="Text 19"/>
          <p:cNvSpPr txBox="1"/>
          <p:nvPr/>
        </p:nvSpPr>
        <p:spPr>
          <a:xfrm>
            <a:off x="8119872" y="4288536"/>
            <a:ext cx="1426464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20" b="1" dirty="0">
                <a:solidFill>
                  <a:srgbClr val="45D9E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PORT / AIRPORT</a:t>
            </a:r>
            <a:endParaRPr lang="en-US" sz="720" dirty="0"/>
          </a:p>
        </p:txBody>
      </p:sp>
      <p:sp>
        <p:nvSpPr>
          <p:cNvPr id="23" name="Shape 20"/>
          <p:cNvSpPr/>
          <p:nvPr/>
        </p:nvSpPr>
        <p:spPr>
          <a:xfrm>
            <a:off x="9628632" y="4489704"/>
            <a:ext cx="228600" cy="0"/>
          </a:xfrm>
          <a:prstGeom prst="line">
            <a:avLst/>
          </a:prstGeom>
          <a:noFill/>
          <a:ln w="19050">
            <a:solidFill>
              <a:srgbClr val="7A9CAD"/>
            </a:solidFill>
            <a:prstDash val="solid"/>
            <a:tailEnd type="triangle"/>
          </a:ln>
        </p:spPr>
      </p:sp>
      <p:sp>
        <p:nvSpPr>
          <p:cNvPr id="24" name="Shape 21"/>
          <p:cNvSpPr/>
          <p:nvPr/>
        </p:nvSpPr>
        <p:spPr>
          <a:xfrm>
            <a:off x="9893808" y="4160520"/>
            <a:ext cx="1572768" cy="658368"/>
          </a:xfrm>
          <a:prstGeom prst="roundRect">
            <a:avLst>
              <a:gd name="adj" fmla="val 19444"/>
            </a:avLst>
          </a:prstGeom>
          <a:solidFill>
            <a:srgbClr val="0A1B29"/>
          </a:solidFill>
          <a:ln w="8890">
            <a:solidFill>
              <a:srgbClr val="315065"/>
            </a:solidFill>
            <a:prstDash val="solid"/>
          </a:ln>
        </p:spPr>
      </p:sp>
      <p:sp>
        <p:nvSpPr>
          <p:cNvPr id="25" name="Text 22"/>
          <p:cNvSpPr txBox="1"/>
          <p:nvPr/>
        </p:nvSpPr>
        <p:spPr>
          <a:xfrm>
            <a:off x="9966960" y="4288536"/>
            <a:ext cx="1426464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20" b="1" dirty="0">
                <a:solidFill>
                  <a:srgbClr val="F3C35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BORDER / VESSEL</a:t>
            </a:r>
            <a:endParaRPr lang="en-US" sz="720" dirty="0"/>
          </a:p>
        </p:txBody>
      </p:sp>
      <p:sp>
        <p:nvSpPr>
          <p:cNvPr id="26" name="Text 23"/>
          <p:cNvSpPr txBox="1"/>
          <p:nvPr/>
        </p:nvSpPr>
        <p:spPr>
          <a:xfrm>
            <a:off x="676656" y="5202936"/>
            <a:ext cx="1069848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80" b="1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Cargo visibility • ETA prediction • truck appointments • rail capacity • digital documents • exception management • corridor analytics</a:t>
            </a:r>
            <a:endParaRPr lang="en-US" sz="98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411480"/>
            <a:ext cx="43891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720" b="1" spc="200" kern="0" dirty="0">
                <a:solidFill>
                  <a:srgbClr val="45D9E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14 / PRIORITY CORRIDORS</a:t>
            </a:r>
            <a:endParaRPr lang="en-US" sz="720" dirty="0"/>
          </a:p>
        </p:txBody>
      </p:sp>
      <p:sp>
        <p:nvSpPr>
          <p:cNvPr id="3" name="Text 1"/>
          <p:cNvSpPr txBox="1"/>
          <p:nvPr/>
        </p:nvSpPr>
        <p:spPr>
          <a:xfrm>
            <a:off x="640080" y="758952"/>
            <a:ext cx="1097280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2550" b="1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Start with smart economic corridors — prove value, then scale nationally.</a:t>
            </a:r>
            <a:endParaRPr lang="en-US" sz="2550" dirty="0"/>
          </a:p>
        </p:txBody>
      </p:sp>
      <p:sp>
        <p:nvSpPr>
          <p:cNvPr id="4" name="Text 2"/>
          <p:cNvSpPr txBox="1"/>
          <p:nvPr/>
        </p:nvSpPr>
        <p:spPr>
          <a:xfrm>
            <a:off x="658368" y="1536192"/>
            <a:ext cx="1024128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150" dirty="0">
                <a:solidFill>
                  <a:srgbClr val="A9BAC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Corridor digital twins combine infrastructure, operators, freight flows, incident management and multimodal interfaces into one measurable operating environment.</a:t>
            </a:r>
            <a:endParaRPr lang="en-US" sz="1150" dirty="0"/>
          </a:p>
        </p:txBody>
      </p:sp>
      <p:pic>
        <p:nvPicPr>
          <p:cNvPr id="5" name="Image 0" descr="/mnt/data/a_detailed_stylized_futuristic_infographic_map_sc_batch_2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8368" y="2302243"/>
            <a:ext cx="6035040" cy="3396515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6931152" y="1993392"/>
            <a:ext cx="4572000" cy="658368"/>
          </a:xfrm>
          <a:prstGeom prst="roundRect">
            <a:avLst>
              <a:gd name="adj" fmla="val 25000"/>
            </a:avLst>
          </a:prstGeom>
          <a:solidFill>
            <a:srgbClr val="0E2435"/>
          </a:solidFill>
          <a:ln w="8890">
            <a:solidFill>
              <a:srgbClr val="244253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7095744" y="2139696"/>
            <a:ext cx="493776" cy="256032"/>
          </a:xfrm>
          <a:prstGeom prst="roundRect">
            <a:avLst>
              <a:gd name="adj" fmla="val 50000"/>
            </a:avLst>
          </a:prstGeom>
          <a:solidFill>
            <a:srgbClr val="F3C35B"/>
          </a:solidFill>
          <a:ln w="8890">
            <a:solidFill>
              <a:srgbClr val="F3C35B">
                <a:alpha val="0"/>
              </a:srgbClr>
            </a:solidFill>
            <a:prstDash val="solid"/>
          </a:ln>
        </p:spPr>
      </p:sp>
      <p:sp>
        <p:nvSpPr>
          <p:cNvPr id="8" name="Text 5"/>
          <p:cNvSpPr txBox="1"/>
          <p:nvPr/>
        </p:nvSpPr>
        <p:spPr>
          <a:xfrm>
            <a:off x="7205472" y="2148840"/>
            <a:ext cx="2743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00" b="1" spc="60" kern="0" dirty="0">
                <a:solidFill>
                  <a:srgbClr val="07131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01</a:t>
            </a:r>
            <a:endParaRPr lang="en-US" sz="700" dirty="0"/>
          </a:p>
        </p:txBody>
      </p:sp>
      <p:sp>
        <p:nvSpPr>
          <p:cNvPr id="9" name="Text 6"/>
          <p:cNvSpPr txBox="1"/>
          <p:nvPr/>
        </p:nvSpPr>
        <p:spPr>
          <a:xfrm>
            <a:off x="7717536" y="2139696"/>
            <a:ext cx="3621024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250" b="1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GAUTENG ↔ DURBAN</a:t>
            </a:r>
            <a:endParaRPr lang="en-US" sz="1250" dirty="0"/>
          </a:p>
        </p:txBody>
      </p:sp>
      <p:sp>
        <p:nvSpPr>
          <p:cNvPr id="10" name="Text 7"/>
          <p:cNvSpPr txBox="1"/>
          <p:nvPr/>
        </p:nvSpPr>
        <p:spPr>
          <a:xfrm>
            <a:off x="7095744" y="2560320"/>
            <a:ext cx="4242816" cy="-548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880" dirty="0">
                <a:solidFill>
                  <a:srgbClr val="A8BAC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Primary domestic logistics axis • road + rail + inland terminal + port</a:t>
            </a:r>
            <a:endParaRPr lang="en-US" sz="880" dirty="0"/>
          </a:p>
        </p:txBody>
      </p:sp>
      <p:sp>
        <p:nvSpPr>
          <p:cNvPr id="11" name="Shape 8"/>
          <p:cNvSpPr/>
          <p:nvPr/>
        </p:nvSpPr>
        <p:spPr>
          <a:xfrm>
            <a:off x="6931152" y="2798064"/>
            <a:ext cx="4572000" cy="658368"/>
          </a:xfrm>
          <a:prstGeom prst="roundRect">
            <a:avLst>
              <a:gd name="adj" fmla="val 25000"/>
            </a:avLst>
          </a:prstGeom>
          <a:solidFill>
            <a:srgbClr val="0E2435"/>
          </a:solidFill>
          <a:ln w="8890">
            <a:solidFill>
              <a:srgbClr val="244253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7095744" y="2944368"/>
            <a:ext cx="493776" cy="256032"/>
          </a:xfrm>
          <a:prstGeom prst="roundRect">
            <a:avLst>
              <a:gd name="adj" fmla="val 50000"/>
            </a:avLst>
          </a:prstGeom>
          <a:solidFill>
            <a:srgbClr val="45D9E6"/>
          </a:solidFill>
          <a:ln w="8890">
            <a:solidFill>
              <a:srgbClr val="45D9E6">
                <a:alpha val="0"/>
              </a:srgbClr>
            </a:solidFill>
            <a:prstDash val="solid"/>
          </a:ln>
        </p:spPr>
      </p:sp>
      <p:sp>
        <p:nvSpPr>
          <p:cNvPr id="13" name="Text 10"/>
          <p:cNvSpPr txBox="1"/>
          <p:nvPr/>
        </p:nvSpPr>
        <p:spPr>
          <a:xfrm>
            <a:off x="7205472" y="2953512"/>
            <a:ext cx="2743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00" b="1" spc="60" kern="0" dirty="0">
                <a:solidFill>
                  <a:srgbClr val="07131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02</a:t>
            </a:r>
            <a:endParaRPr lang="en-US" sz="700" dirty="0"/>
          </a:p>
        </p:txBody>
      </p:sp>
      <p:sp>
        <p:nvSpPr>
          <p:cNvPr id="14" name="Text 11"/>
          <p:cNvSpPr txBox="1"/>
          <p:nvPr/>
        </p:nvSpPr>
        <p:spPr>
          <a:xfrm>
            <a:off x="7717536" y="2944368"/>
            <a:ext cx="3621024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250" b="1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GAUTENG ↔ RICHARDS BAY</a:t>
            </a:r>
            <a:endParaRPr lang="en-US" sz="1250" dirty="0"/>
          </a:p>
        </p:txBody>
      </p:sp>
      <p:sp>
        <p:nvSpPr>
          <p:cNvPr id="15" name="Text 12"/>
          <p:cNvSpPr txBox="1"/>
          <p:nvPr/>
        </p:nvSpPr>
        <p:spPr>
          <a:xfrm>
            <a:off x="7095744" y="3364992"/>
            <a:ext cx="4242816" cy="-548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880" dirty="0">
                <a:solidFill>
                  <a:srgbClr val="A8BAC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Bulk and industrial corridor • rail + road + port</a:t>
            </a:r>
            <a:endParaRPr lang="en-US" sz="880" dirty="0"/>
          </a:p>
        </p:txBody>
      </p:sp>
      <p:sp>
        <p:nvSpPr>
          <p:cNvPr id="16" name="Shape 13"/>
          <p:cNvSpPr/>
          <p:nvPr/>
        </p:nvSpPr>
        <p:spPr>
          <a:xfrm>
            <a:off x="6931152" y="3602736"/>
            <a:ext cx="4572000" cy="658368"/>
          </a:xfrm>
          <a:prstGeom prst="roundRect">
            <a:avLst>
              <a:gd name="adj" fmla="val 25000"/>
            </a:avLst>
          </a:prstGeom>
          <a:solidFill>
            <a:srgbClr val="0E2435"/>
          </a:solidFill>
          <a:ln w="8890">
            <a:solidFill>
              <a:srgbClr val="244253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7095744" y="3749040"/>
            <a:ext cx="493776" cy="256032"/>
          </a:xfrm>
          <a:prstGeom prst="roundRect">
            <a:avLst>
              <a:gd name="adj" fmla="val 50000"/>
            </a:avLst>
          </a:prstGeom>
          <a:solidFill>
            <a:srgbClr val="0FB8A9"/>
          </a:solidFill>
          <a:ln w="8890">
            <a:solidFill>
              <a:srgbClr val="0FB8A9">
                <a:alpha val="0"/>
              </a:srgbClr>
            </a:solidFill>
            <a:prstDash val="solid"/>
          </a:ln>
        </p:spPr>
      </p:sp>
      <p:sp>
        <p:nvSpPr>
          <p:cNvPr id="18" name="Text 15"/>
          <p:cNvSpPr txBox="1"/>
          <p:nvPr/>
        </p:nvSpPr>
        <p:spPr>
          <a:xfrm>
            <a:off x="7205472" y="3758184"/>
            <a:ext cx="2743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00" b="1" spc="60" kern="0" dirty="0">
                <a:solidFill>
                  <a:srgbClr val="07131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03</a:t>
            </a:r>
            <a:endParaRPr lang="en-US" sz="700" dirty="0"/>
          </a:p>
        </p:txBody>
      </p:sp>
      <p:sp>
        <p:nvSpPr>
          <p:cNvPr id="19" name="Text 16"/>
          <p:cNvSpPr txBox="1"/>
          <p:nvPr/>
        </p:nvSpPr>
        <p:spPr>
          <a:xfrm>
            <a:off x="7717536" y="3749040"/>
            <a:ext cx="3621024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250" b="1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GAUTENG ↔ MAPUTO / LEBOMBO</a:t>
            </a:r>
            <a:endParaRPr lang="en-US" sz="1250" dirty="0"/>
          </a:p>
        </p:txBody>
      </p:sp>
      <p:sp>
        <p:nvSpPr>
          <p:cNvPr id="20" name="Text 17"/>
          <p:cNvSpPr txBox="1"/>
          <p:nvPr/>
        </p:nvSpPr>
        <p:spPr>
          <a:xfrm>
            <a:off x="7095744" y="4169664"/>
            <a:ext cx="4242816" cy="-548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880" dirty="0">
                <a:solidFill>
                  <a:srgbClr val="A8BAC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Regional trade corridor • road + rail + border</a:t>
            </a:r>
            <a:endParaRPr lang="en-US" sz="880" dirty="0"/>
          </a:p>
        </p:txBody>
      </p:sp>
      <p:sp>
        <p:nvSpPr>
          <p:cNvPr id="21" name="Shape 18"/>
          <p:cNvSpPr/>
          <p:nvPr/>
        </p:nvSpPr>
        <p:spPr>
          <a:xfrm>
            <a:off x="6931152" y="4407408"/>
            <a:ext cx="4572000" cy="658368"/>
          </a:xfrm>
          <a:prstGeom prst="roundRect">
            <a:avLst>
              <a:gd name="adj" fmla="val 25000"/>
            </a:avLst>
          </a:prstGeom>
          <a:solidFill>
            <a:srgbClr val="0E2435"/>
          </a:solidFill>
          <a:ln w="8890">
            <a:solidFill>
              <a:srgbClr val="244253"/>
            </a:solidFill>
            <a:prstDash val="solid"/>
          </a:ln>
        </p:spPr>
      </p:sp>
      <p:sp>
        <p:nvSpPr>
          <p:cNvPr id="22" name="Shape 19"/>
          <p:cNvSpPr/>
          <p:nvPr/>
        </p:nvSpPr>
        <p:spPr>
          <a:xfrm>
            <a:off x="7095744" y="4553712"/>
            <a:ext cx="493776" cy="256032"/>
          </a:xfrm>
          <a:prstGeom prst="roundRect">
            <a:avLst>
              <a:gd name="adj" fmla="val 50000"/>
            </a:avLst>
          </a:prstGeom>
          <a:solidFill>
            <a:srgbClr val="2AB56F"/>
          </a:solidFill>
          <a:ln w="8890">
            <a:solidFill>
              <a:srgbClr val="2AB56F">
                <a:alpha val="0"/>
              </a:srgbClr>
            </a:solidFill>
            <a:prstDash val="solid"/>
          </a:ln>
        </p:spPr>
      </p:sp>
      <p:sp>
        <p:nvSpPr>
          <p:cNvPr id="23" name="Text 20"/>
          <p:cNvSpPr txBox="1"/>
          <p:nvPr/>
        </p:nvSpPr>
        <p:spPr>
          <a:xfrm>
            <a:off x="7205472" y="4562856"/>
            <a:ext cx="2743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00" b="1" spc="60" kern="0" dirty="0">
                <a:solidFill>
                  <a:srgbClr val="07131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04</a:t>
            </a:r>
            <a:endParaRPr lang="en-US" sz="700" dirty="0"/>
          </a:p>
        </p:txBody>
      </p:sp>
      <p:sp>
        <p:nvSpPr>
          <p:cNvPr id="24" name="Text 21"/>
          <p:cNvSpPr txBox="1"/>
          <p:nvPr/>
        </p:nvSpPr>
        <p:spPr>
          <a:xfrm>
            <a:off x="7717536" y="4553712"/>
            <a:ext cx="3621024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250" b="1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GAUTENG ↔ BEITBRIDGE</a:t>
            </a:r>
            <a:endParaRPr lang="en-US" sz="1250" dirty="0"/>
          </a:p>
        </p:txBody>
      </p:sp>
      <p:sp>
        <p:nvSpPr>
          <p:cNvPr id="25" name="Text 22"/>
          <p:cNvSpPr txBox="1"/>
          <p:nvPr/>
        </p:nvSpPr>
        <p:spPr>
          <a:xfrm>
            <a:off x="7095744" y="4974336"/>
            <a:ext cx="4242816" cy="-548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880" dirty="0">
                <a:solidFill>
                  <a:srgbClr val="A8BAC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SADC road freight corridor • truck + border + customs</a:t>
            </a:r>
            <a:endParaRPr lang="en-US" sz="880" dirty="0"/>
          </a:p>
        </p:txBody>
      </p:sp>
      <p:sp>
        <p:nvSpPr>
          <p:cNvPr id="26" name="Shape 23"/>
          <p:cNvSpPr/>
          <p:nvPr/>
        </p:nvSpPr>
        <p:spPr>
          <a:xfrm>
            <a:off x="6931152" y="5212080"/>
            <a:ext cx="4572000" cy="658368"/>
          </a:xfrm>
          <a:prstGeom prst="roundRect">
            <a:avLst>
              <a:gd name="adj" fmla="val 25000"/>
            </a:avLst>
          </a:prstGeom>
          <a:solidFill>
            <a:srgbClr val="0E2435"/>
          </a:solidFill>
          <a:ln w="8890">
            <a:solidFill>
              <a:srgbClr val="244253"/>
            </a:solidFill>
            <a:prstDash val="solid"/>
          </a:ln>
        </p:spPr>
      </p:sp>
      <p:sp>
        <p:nvSpPr>
          <p:cNvPr id="27" name="Shape 24"/>
          <p:cNvSpPr/>
          <p:nvPr/>
        </p:nvSpPr>
        <p:spPr>
          <a:xfrm>
            <a:off x="7095744" y="5358384"/>
            <a:ext cx="493776" cy="256032"/>
          </a:xfrm>
          <a:prstGeom prst="roundRect">
            <a:avLst>
              <a:gd name="adj" fmla="val 50000"/>
            </a:avLst>
          </a:prstGeom>
          <a:solidFill>
            <a:srgbClr val="F3C35B"/>
          </a:solidFill>
          <a:ln w="8890">
            <a:solidFill>
              <a:srgbClr val="F3C35B">
                <a:alpha val="0"/>
              </a:srgbClr>
            </a:solidFill>
            <a:prstDash val="solid"/>
          </a:ln>
        </p:spPr>
      </p:sp>
      <p:sp>
        <p:nvSpPr>
          <p:cNvPr id="28" name="Text 25"/>
          <p:cNvSpPr txBox="1"/>
          <p:nvPr/>
        </p:nvSpPr>
        <p:spPr>
          <a:xfrm>
            <a:off x="7205472" y="5367528"/>
            <a:ext cx="2743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00" b="1" spc="60" kern="0" dirty="0">
                <a:solidFill>
                  <a:srgbClr val="07131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05</a:t>
            </a:r>
            <a:endParaRPr lang="en-US" sz="700" dirty="0"/>
          </a:p>
        </p:txBody>
      </p:sp>
      <p:sp>
        <p:nvSpPr>
          <p:cNvPr id="29" name="Text 26"/>
          <p:cNvSpPr txBox="1"/>
          <p:nvPr/>
        </p:nvSpPr>
        <p:spPr>
          <a:xfrm>
            <a:off x="7717536" y="5358384"/>
            <a:ext cx="3621024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250" b="1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GAUTENG ↔ EASTERN CAPE</a:t>
            </a:r>
            <a:endParaRPr lang="en-US" sz="1250" dirty="0"/>
          </a:p>
        </p:txBody>
      </p:sp>
      <p:sp>
        <p:nvSpPr>
          <p:cNvPr id="30" name="Text 27"/>
          <p:cNvSpPr txBox="1"/>
          <p:nvPr/>
        </p:nvSpPr>
        <p:spPr>
          <a:xfrm>
            <a:off x="7095744" y="5779008"/>
            <a:ext cx="4242816" cy="-548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880" dirty="0">
                <a:solidFill>
                  <a:srgbClr val="A8BAC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Automotive + container corridor • rail + road + manufacturing</a:t>
            </a:r>
            <a:endParaRPr lang="en-US" sz="88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92840" y="6592824"/>
            <a:ext cx="411480" cy="109728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 lIns="0" tIns="0" rIns="0" bIns="0"/>
          <a:lstStyle>
            <a:lvl1pPr>
              <a:defRPr sz="500">
                <a:solidFill>
                  <a:srgbClr val="7A8B9B"/>
                </a:solidFill>
                <a:latin typeface="Inter"/>
                <a:ea typeface="Inter"/>
                <a:cs typeface="Inter"/>
              </a:defRPr>
            </a:lvl1pPr>
          </a:lstStyle>
          <a:p>
            <a:pPr algn="r"/>
            <a:fld id="{F7021451-1387-4CA6-816F-3879F97B5CBC}" type="slidenum">
              <a:rPr b="0" lang="en-US"/>
              <a:t>16</a:t>
            </a:fld>
            <a:endParaRPr lang="en-US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411480"/>
            <a:ext cx="43891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720" b="1" spc="200" kern="0" dirty="0">
                <a:solidFill>
                  <a:srgbClr val="45D9E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15 / PORT + MARITIME</a:t>
            </a:r>
            <a:endParaRPr lang="en-US" sz="720" dirty="0"/>
          </a:p>
        </p:txBody>
      </p:sp>
      <p:sp>
        <p:nvSpPr>
          <p:cNvPr id="3" name="Text 1"/>
          <p:cNvSpPr txBox="1"/>
          <p:nvPr/>
        </p:nvSpPr>
        <p:spPr>
          <a:xfrm>
            <a:off x="640080" y="758952"/>
            <a:ext cx="1097280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2550" b="1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PortGrid™ — connect ports to the national logistics system.</a:t>
            </a:r>
            <a:endParaRPr lang="en-US" sz="2550" dirty="0"/>
          </a:p>
        </p:txBody>
      </p:sp>
      <p:sp>
        <p:nvSpPr>
          <p:cNvPr id="4" name="Text 2"/>
          <p:cNvSpPr txBox="1"/>
          <p:nvPr/>
        </p:nvSpPr>
        <p:spPr>
          <a:xfrm>
            <a:off x="658368" y="1536192"/>
            <a:ext cx="1024128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150" dirty="0">
                <a:solidFill>
                  <a:srgbClr val="A9BAC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Physical port reform should be matched by digital integration across vessel, terminal, rail, road, customs and cargo stakeholders.</a:t>
            </a:r>
            <a:endParaRPr lang="en-US" sz="1150" dirty="0"/>
          </a:p>
        </p:txBody>
      </p:sp>
      <p:sp>
        <p:nvSpPr>
          <p:cNvPr id="5" name="Shape 3"/>
          <p:cNvSpPr/>
          <p:nvPr/>
        </p:nvSpPr>
        <p:spPr>
          <a:xfrm>
            <a:off x="4800600" y="2633472"/>
            <a:ext cx="2560320" cy="2560320"/>
          </a:xfrm>
          <a:prstGeom prst="ellipse">
            <a:avLst/>
          </a:prstGeom>
          <a:solidFill>
            <a:srgbClr val="0E2435"/>
          </a:solidFill>
          <a:ln w="12700">
            <a:solidFill>
              <a:srgbClr val="0E2435">
                <a:alpha val="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230368" y="3063240"/>
            <a:ext cx="1700784" cy="1700784"/>
          </a:xfrm>
          <a:prstGeom prst="ellipse">
            <a:avLst/>
          </a:prstGeom>
          <a:solidFill>
            <a:srgbClr val="0B1A28"/>
          </a:solidFill>
          <a:ln w="12700">
            <a:solidFill>
              <a:srgbClr val="0B1A28">
                <a:alpha val="0"/>
              </a:srgbClr>
            </a:solidFill>
            <a:prstDash val="solid"/>
          </a:ln>
        </p:spPr>
      </p:sp>
      <p:sp>
        <p:nvSpPr>
          <p:cNvPr id="7" name="Text 5"/>
          <p:cNvSpPr txBox="1"/>
          <p:nvPr/>
        </p:nvSpPr>
        <p:spPr>
          <a:xfrm>
            <a:off x="5358384" y="3291840"/>
            <a:ext cx="1444752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550" b="1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PORT</a:t>
            </a:r>
            <a:endParaRPr lang="en-US" sz="1550" dirty="0"/>
          </a:p>
          <a:p>
            <a:pPr algn="ctr" indent="0" marL="0">
              <a:buNone/>
            </a:pPr>
            <a:r>
              <a:rPr lang="en-US" sz="1550" b="1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COMMUNITY</a:t>
            </a:r>
            <a:endParaRPr lang="en-US" sz="1550" dirty="0"/>
          </a:p>
          <a:p>
            <a:pPr algn="ctr" indent="0" marL="0">
              <a:buNone/>
            </a:pPr>
            <a:r>
              <a:rPr lang="en-US" sz="1550" b="1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SYSTEM</a:t>
            </a:r>
            <a:endParaRPr lang="en-US" sz="1550" dirty="0"/>
          </a:p>
        </p:txBody>
      </p:sp>
      <p:sp>
        <p:nvSpPr>
          <p:cNvPr id="8" name="Shape 6"/>
          <p:cNvSpPr/>
          <p:nvPr/>
        </p:nvSpPr>
        <p:spPr>
          <a:xfrm>
            <a:off x="5193792" y="2130552"/>
            <a:ext cx="1773936" cy="676656"/>
          </a:xfrm>
          <a:prstGeom prst="roundRect">
            <a:avLst>
              <a:gd name="adj" fmla="val 20270"/>
            </a:avLst>
          </a:prstGeom>
          <a:solidFill>
            <a:srgbClr val="0E2435"/>
          </a:solidFill>
          <a:ln w="8890">
            <a:solidFill>
              <a:srgbClr val="2A4A5D"/>
            </a:solidFill>
            <a:prstDash val="solid"/>
          </a:ln>
        </p:spPr>
      </p:sp>
      <p:sp>
        <p:nvSpPr>
          <p:cNvPr id="9" name="Text 7"/>
          <p:cNvSpPr txBox="1"/>
          <p:nvPr/>
        </p:nvSpPr>
        <p:spPr>
          <a:xfrm>
            <a:off x="5330952" y="2267712"/>
            <a:ext cx="149961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30" b="1" dirty="0">
                <a:solidFill>
                  <a:srgbClr val="45D9E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VESSEL</a:t>
            </a:r>
            <a:endParaRPr lang="en-US" sz="730" dirty="0"/>
          </a:p>
        </p:txBody>
      </p:sp>
      <p:sp>
        <p:nvSpPr>
          <p:cNvPr id="10" name="Text 8"/>
          <p:cNvSpPr txBox="1"/>
          <p:nvPr/>
        </p:nvSpPr>
        <p:spPr>
          <a:xfrm>
            <a:off x="5330952" y="2514600"/>
            <a:ext cx="149961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620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arrival + berth</a:t>
            </a:r>
            <a:endParaRPr lang="en-US" sz="620" dirty="0"/>
          </a:p>
        </p:txBody>
      </p:sp>
      <p:sp>
        <p:nvSpPr>
          <p:cNvPr id="11" name="Shape 9"/>
          <p:cNvSpPr/>
          <p:nvPr/>
        </p:nvSpPr>
        <p:spPr>
          <a:xfrm>
            <a:off x="8321772" y="2852928"/>
            <a:ext cx="1773936" cy="676656"/>
          </a:xfrm>
          <a:prstGeom prst="roundRect">
            <a:avLst>
              <a:gd name="adj" fmla="val 20270"/>
            </a:avLst>
          </a:prstGeom>
          <a:solidFill>
            <a:srgbClr val="0E2435"/>
          </a:solidFill>
          <a:ln w="8890">
            <a:solidFill>
              <a:srgbClr val="2A4A5D"/>
            </a:solidFill>
            <a:prstDash val="solid"/>
          </a:ln>
        </p:spPr>
      </p:sp>
      <p:sp>
        <p:nvSpPr>
          <p:cNvPr id="12" name="Text 10"/>
          <p:cNvSpPr txBox="1"/>
          <p:nvPr/>
        </p:nvSpPr>
        <p:spPr>
          <a:xfrm>
            <a:off x="8458932" y="2990088"/>
            <a:ext cx="149961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30" b="1" dirty="0">
                <a:solidFill>
                  <a:srgbClr val="0FB8A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TERMINAL</a:t>
            </a:r>
            <a:endParaRPr lang="en-US" sz="730" dirty="0"/>
          </a:p>
        </p:txBody>
      </p:sp>
      <p:sp>
        <p:nvSpPr>
          <p:cNvPr id="13" name="Text 11"/>
          <p:cNvSpPr txBox="1"/>
          <p:nvPr/>
        </p:nvSpPr>
        <p:spPr>
          <a:xfrm>
            <a:off x="8458932" y="3236976"/>
            <a:ext cx="149961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620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yard + equipment</a:t>
            </a:r>
            <a:endParaRPr lang="en-US" sz="620" dirty="0"/>
          </a:p>
        </p:txBody>
      </p:sp>
      <p:sp>
        <p:nvSpPr>
          <p:cNvPr id="14" name="Shape 12"/>
          <p:cNvSpPr/>
          <p:nvPr/>
        </p:nvSpPr>
        <p:spPr>
          <a:xfrm>
            <a:off x="8321772" y="4297680"/>
            <a:ext cx="1773936" cy="676656"/>
          </a:xfrm>
          <a:prstGeom prst="roundRect">
            <a:avLst>
              <a:gd name="adj" fmla="val 20270"/>
            </a:avLst>
          </a:prstGeom>
          <a:solidFill>
            <a:srgbClr val="0E2435"/>
          </a:solidFill>
          <a:ln w="8890">
            <a:solidFill>
              <a:srgbClr val="2A4A5D"/>
            </a:solidFill>
            <a:prstDash val="solid"/>
          </a:ln>
        </p:spPr>
      </p:sp>
      <p:sp>
        <p:nvSpPr>
          <p:cNvPr id="15" name="Text 13"/>
          <p:cNvSpPr txBox="1"/>
          <p:nvPr/>
        </p:nvSpPr>
        <p:spPr>
          <a:xfrm>
            <a:off x="8458932" y="4434840"/>
            <a:ext cx="149961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30" b="1" dirty="0">
                <a:solidFill>
                  <a:srgbClr val="F3C35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RAIL</a:t>
            </a:r>
            <a:endParaRPr lang="en-US" sz="730" dirty="0"/>
          </a:p>
        </p:txBody>
      </p:sp>
      <p:sp>
        <p:nvSpPr>
          <p:cNvPr id="16" name="Text 14"/>
          <p:cNvSpPr txBox="1"/>
          <p:nvPr/>
        </p:nvSpPr>
        <p:spPr>
          <a:xfrm>
            <a:off x="8458932" y="4681728"/>
            <a:ext cx="149961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620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train + slot</a:t>
            </a:r>
            <a:endParaRPr lang="en-US" sz="620" dirty="0"/>
          </a:p>
        </p:txBody>
      </p:sp>
      <p:sp>
        <p:nvSpPr>
          <p:cNvPr id="17" name="Shape 15"/>
          <p:cNvSpPr/>
          <p:nvPr/>
        </p:nvSpPr>
        <p:spPr>
          <a:xfrm>
            <a:off x="5193792" y="5020056"/>
            <a:ext cx="1773936" cy="676656"/>
          </a:xfrm>
          <a:prstGeom prst="roundRect">
            <a:avLst>
              <a:gd name="adj" fmla="val 20270"/>
            </a:avLst>
          </a:prstGeom>
          <a:solidFill>
            <a:srgbClr val="0E2435"/>
          </a:solidFill>
          <a:ln w="8890">
            <a:solidFill>
              <a:srgbClr val="2A4A5D"/>
            </a:solidFill>
            <a:prstDash val="solid"/>
          </a:ln>
        </p:spPr>
      </p:sp>
      <p:sp>
        <p:nvSpPr>
          <p:cNvPr id="18" name="Text 16"/>
          <p:cNvSpPr txBox="1"/>
          <p:nvPr/>
        </p:nvSpPr>
        <p:spPr>
          <a:xfrm>
            <a:off x="5330952" y="5157216"/>
            <a:ext cx="149961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30" b="1" dirty="0">
                <a:solidFill>
                  <a:srgbClr val="2AB56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TRUCK</a:t>
            </a:r>
            <a:endParaRPr lang="en-US" sz="730" dirty="0"/>
          </a:p>
        </p:txBody>
      </p:sp>
      <p:sp>
        <p:nvSpPr>
          <p:cNvPr id="19" name="Text 17"/>
          <p:cNvSpPr txBox="1"/>
          <p:nvPr/>
        </p:nvSpPr>
        <p:spPr>
          <a:xfrm>
            <a:off x="5330952" y="5404104"/>
            <a:ext cx="149961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620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appointment + gate</a:t>
            </a:r>
            <a:endParaRPr lang="en-US" sz="620" dirty="0"/>
          </a:p>
        </p:txBody>
      </p:sp>
      <p:sp>
        <p:nvSpPr>
          <p:cNvPr id="20" name="Shape 18"/>
          <p:cNvSpPr/>
          <p:nvPr/>
        </p:nvSpPr>
        <p:spPr>
          <a:xfrm>
            <a:off x="2065812" y="4297680"/>
            <a:ext cx="1773936" cy="676656"/>
          </a:xfrm>
          <a:prstGeom prst="roundRect">
            <a:avLst>
              <a:gd name="adj" fmla="val 20270"/>
            </a:avLst>
          </a:prstGeom>
          <a:solidFill>
            <a:srgbClr val="0E2435"/>
          </a:solidFill>
          <a:ln w="8890">
            <a:solidFill>
              <a:srgbClr val="2A4A5D"/>
            </a:solidFill>
            <a:prstDash val="solid"/>
          </a:ln>
        </p:spPr>
      </p:sp>
      <p:sp>
        <p:nvSpPr>
          <p:cNvPr id="21" name="Text 19"/>
          <p:cNvSpPr txBox="1"/>
          <p:nvPr/>
        </p:nvSpPr>
        <p:spPr>
          <a:xfrm>
            <a:off x="2202972" y="4434840"/>
            <a:ext cx="149961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30" b="1" dirty="0">
                <a:solidFill>
                  <a:srgbClr val="45D9E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CUSTOMS</a:t>
            </a:r>
            <a:endParaRPr lang="en-US" sz="730" dirty="0"/>
          </a:p>
        </p:txBody>
      </p:sp>
      <p:sp>
        <p:nvSpPr>
          <p:cNvPr id="22" name="Text 20"/>
          <p:cNvSpPr txBox="1"/>
          <p:nvPr/>
        </p:nvSpPr>
        <p:spPr>
          <a:xfrm>
            <a:off x="2202972" y="4681728"/>
            <a:ext cx="149961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620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documentation</a:t>
            </a:r>
            <a:endParaRPr lang="en-US" sz="620" dirty="0"/>
          </a:p>
        </p:txBody>
      </p:sp>
      <p:sp>
        <p:nvSpPr>
          <p:cNvPr id="23" name="Shape 21"/>
          <p:cNvSpPr/>
          <p:nvPr/>
        </p:nvSpPr>
        <p:spPr>
          <a:xfrm>
            <a:off x="2065812" y="2852928"/>
            <a:ext cx="1773936" cy="676656"/>
          </a:xfrm>
          <a:prstGeom prst="roundRect">
            <a:avLst>
              <a:gd name="adj" fmla="val 20270"/>
            </a:avLst>
          </a:prstGeom>
          <a:solidFill>
            <a:srgbClr val="0E2435"/>
          </a:solidFill>
          <a:ln w="8890">
            <a:solidFill>
              <a:srgbClr val="2A4A5D"/>
            </a:solidFill>
            <a:prstDash val="solid"/>
          </a:ln>
        </p:spPr>
      </p:sp>
      <p:sp>
        <p:nvSpPr>
          <p:cNvPr id="24" name="Text 22"/>
          <p:cNvSpPr txBox="1"/>
          <p:nvPr/>
        </p:nvSpPr>
        <p:spPr>
          <a:xfrm>
            <a:off x="2202972" y="2990088"/>
            <a:ext cx="149961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30" b="1" dirty="0">
                <a:solidFill>
                  <a:srgbClr val="F3C35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CARGO OWNER</a:t>
            </a:r>
            <a:endParaRPr lang="en-US" sz="730" dirty="0"/>
          </a:p>
        </p:txBody>
      </p:sp>
      <p:sp>
        <p:nvSpPr>
          <p:cNvPr id="25" name="Text 23"/>
          <p:cNvSpPr txBox="1"/>
          <p:nvPr/>
        </p:nvSpPr>
        <p:spPr>
          <a:xfrm>
            <a:off x="2202972" y="3236976"/>
            <a:ext cx="149961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620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visibility + ETA</a:t>
            </a:r>
            <a:endParaRPr lang="en-US" sz="620" dirty="0"/>
          </a:p>
        </p:txBody>
      </p:sp>
      <p:sp>
        <p:nvSpPr>
          <p:cNvPr id="26" name="Text 24"/>
          <p:cNvSpPr txBox="1"/>
          <p:nvPr/>
        </p:nvSpPr>
        <p:spPr>
          <a:xfrm>
            <a:off x="1051560" y="5879592"/>
            <a:ext cx="10104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120" b="1" dirty="0">
                <a:solidFill>
                  <a:srgbClr val="F3C35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Strategic metric: end-to-end cargo journey time — not just crane productivity.</a:t>
            </a:r>
            <a:endParaRPr lang="en-US" sz="112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92840" y="6592824"/>
            <a:ext cx="411480" cy="109728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 lIns="0" tIns="0" rIns="0" bIns="0"/>
          <a:lstStyle>
            <a:lvl1pPr>
              <a:defRPr sz="500">
                <a:solidFill>
                  <a:srgbClr val="7A8B9B"/>
                </a:solidFill>
                <a:latin typeface="Inter"/>
                <a:ea typeface="Inter"/>
                <a:cs typeface="Inter"/>
              </a:defRPr>
            </a:lvl1pPr>
          </a:lstStyle>
          <a:p>
            <a:pPr algn="r"/>
            <a:fld id="{F7021451-1387-4CA6-816F-3879F97B5CBC}" type="slidenum">
              <a:rPr b="0" lang="en-US"/>
              <a:t>17</a:t>
            </a:fld>
            <a:endParaRPr lang="en-US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411480"/>
            <a:ext cx="43891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720" b="1" spc="200" kern="0" dirty="0">
                <a:solidFill>
                  <a:srgbClr val="45D9E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16 / AVIATION</a:t>
            </a:r>
            <a:endParaRPr lang="en-US" sz="720" dirty="0"/>
          </a:p>
        </p:txBody>
      </p:sp>
      <p:sp>
        <p:nvSpPr>
          <p:cNvPr id="3" name="Text 1"/>
          <p:cNvSpPr txBox="1"/>
          <p:nvPr/>
        </p:nvSpPr>
        <p:spPr>
          <a:xfrm>
            <a:off x="640080" y="758952"/>
            <a:ext cx="1097280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2550" b="1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AviationGrid™ — connect airports, air cargo and surface mobility.</a:t>
            </a:r>
            <a:endParaRPr lang="en-US" sz="2550" dirty="0"/>
          </a:p>
        </p:txBody>
      </p:sp>
      <p:sp>
        <p:nvSpPr>
          <p:cNvPr id="4" name="Text 2"/>
          <p:cNvSpPr txBox="1"/>
          <p:nvPr/>
        </p:nvSpPr>
        <p:spPr>
          <a:xfrm>
            <a:off x="658368" y="1536192"/>
            <a:ext cx="1024128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150" dirty="0">
                <a:solidFill>
                  <a:srgbClr val="A9BAC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Digitalisation can make airports integrated national passenger and freight nodes rather than isolated aviation assets.</a:t>
            </a:r>
            <a:endParaRPr lang="en-US" sz="1150" dirty="0"/>
          </a:p>
        </p:txBody>
      </p:sp>
      <p:sp>
        <p:nvSpPr>
          <p:cNvPr id="5" name="Text 3"/>
          <p:cNvSpPr txBox="1"/>
          <p:nvPr/>
        </p:nvSpPr>
        <p:spPr>
          <a:xfrm>
            <a:off x="713232" y="2267712"/>
            <a:ext cx="2743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2700" b="1" dirty="0">
                <a:solidFill>
                  <a:srgbClr val="45D9E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42M</a:t>
            </a:r>
            <a:endParaRPr lang="en-US" sz="2700" dirty="0"/>
          </a:p>
        </p:txBody>
      </p:sp>
      <p:sp>
        <p:nvSpPr>
          <p:cNvPr id="6" name="Text 4"/>
          <p:cNvSpPr txBox="1"/>
          <p:nvPr/>
        </p:nvSpPr>
        <p:spPr>
          <a:xfrm>
            <a:off x="713232" y="2743200"/>
            <a:ext cx="2743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950" b="1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passengers through ACSA network policy target</a:t>
            </a:r>
            <a:endParaRPr lang="en-US" sz="950" dirty="0"/>
          </a:p>
        </p:txBody>
      </p:sp>
      <p:sp>
        <p:nvSpPr>
          <p:cNvPr id="7" name="Text 5"/>
          <p:cNvSpPr txBox="1"/>
          <p:nvPr/>
        </p:nvSpPr>
        <p:spPr>
          <a:xfrm>
            <a:off x="713232" y="3520440"/>
            <a:ext cx="2743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2700" b="1" dirty="0">
                <a:solidFill>
                  <a:srgbClr val="F3C35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1.2M t</a:t>
            </a:r>
            <a:endParaRPr lang="en-US" sz="2700" dirty="0"/>
          </a:p>
        </p:txBody>
      </p:sp>
      <p:sp>
        <p:nvSpPr>
          <p:cNvPr id="8" name="Text 6"/>
          <p:cNvSpPr txBox="1"/>
          <p:nvPr/>
        </p:nvSpPr>
        <p:spPr>
          <a:xfrm>
            <a:off x="713232" y="3995928"/>
            <a:ext cx="2743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950" b="1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air-freight policy target</a:t>
            </a:r>
            <a:endParaRPr lang="en-US" sz="950" dirty="0"/>
          </a:p>
        </p:txBody>
      </p:sp>
      <p:sp>
        <p:nvSpPr>
          <p:cNvPr id="9" name="Shape 7"/>
          <p:cNvSpPr/>
          <p:nvPr/>
        </p:nvSpPr>
        <p:spPr>
          <a:xfrm>
            <a:off x="3913632" y="2011680"/>
            <a:ext cx="7543800" cy="667512"/>
          </a:xfrm>
          <a:prstGeom prst="roundRect">
            <a:avLst>
              <a:gd name="adj" fmla="val 24658"/>
            </a:avLst>
          </a:prstGeom>
          <a:solidFill>
            <a:srgbClr val="0E2435"/>
          </a:solidFill>
          <a:ln w="8890">
            <a:solidFill>
              <a:srgbClr val="244253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4078224" y="2157984"/>
            <a:ext cx="493776" cy="256032"/>
          </a:xfrm>
          <a:prstGeom prst="roundRect">
            <a:avLst>
              <a:gd name="adj" fmla="val 50000"/>
            </a:avLst>
          </a:prstGeom>
          <a:solidFill>
            <a:srgbClr val="45D9E6"/>
          </a:solidFill>
          <a:ln w="8890">
            <a:solidFill>
              <a:srgbClr val="45D9E6">
                <a:alpha val="0"/>
              </a:srgbClr>
            </a:solidFill>
            <a:prstDash val="solid"/>
          </a:ln>
        </p:spPr>
      </p:sp>
      <p:sp>
        <p:nvSpPr>
          <p:cNvPr id="11" name="Text 9"/>
          <p:cNvSpPr txBox="1"/>
          <p:nvPr/>
        </p:nvSpPr>
        <p:spPr>
          <a:xfrm>
            <a:off x="4187952" y="2167128"/>
            <a:ext cx="2743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00" b="1" spc="60" kern="0" dirty="0">
                <a:solidFill>
                  <a:srgbClr val="07131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01</a:t>
            </a:r>
            <a:endParaRPr lang="en-US" sz="700" dirty="0"/>
          </a:p>
        </p:txBody>
      </p:sp>
      <p:sp>
        <p:nvSpPr>
          <p:cNvPr id="12" name="Text 10"/>
          <p:cNvSpPr txBox="1"/>
          <p:nvPr/>
        </p:nvSpPr>
        <p:spPr>
          <a:xfrm>
            <a:off x="4700016" y="2157984"/>
            <a:ext cx="6592824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250" b="1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PASSENGER FLOW</a:t>
            </a:r>
            <a:endParaRPr lang="en-US" sz="1250" dirty="0"/>
          </a:p>
        </p:txBody>
      </p:sp>
      <p:sp>
        <p:nvSpPr>
          <p:cNvPr id="13" name="Text 11"/>
          <p:cNvSpPr txBox="1"/>
          <p:nvPr/>
        </p:nvSpPr>
        <p:spPr>
          <a:xfrm>
            <a:off x="4078224" y="2578608"/>
            <a:ext cx="7214616" cy="-457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880" dirty="0">
                <a:solidFill>
                  <a:srgbClr val="A8BAC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airport access • terminal analytics • disruption information</a:t>
            </a:r>
            <a:endParaRPr lang="en-US" sz="880" dirty="0"/>
          </a:p>
        </p:txBody>
      </p:sp>
      <p:sp>
        <p:nvSpPr>
          <p:cNvPr id="14" name="Shape 12"/>
          <p:cNvSpPr/>
          <p:nvPr/>
        </p:nvSpPr>
        <p:spPr>
          <a:xfrm>
            <a:off x="3913632" y="2834640"/>
            <a:ext cx="7543800" cy="667512"/>
          </a:xfrm>
          <a:prstGeom prst="roundRect">
            <a:avLst>
              <a:gd name="adj" fmla="val 24658"/>
            </a:avLst>
          </a:prstGeom>
          <a:solidFill>
            <a:srgbClr val="0E2435"/>
          </a:solidFill>
          <a:ln w="8890">
            <a:solidFill>
              <a:srgbClr val="244253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4078224" y="2980944"/>
            <a:ext cx="493776" cy="256032"/>
          </a:xfrm>
          <a:prstGeom prst="roundRect">
            <a:avLst>
              <a:gd name="adj" fmla="val 50000"/>
            </a:avLst>
          </a:prstGeom>
          <a:solidFill>
            <a:srgbClr val="0FB8A9"/>
          </a:solidFill>
          <a:ln w="8890">
            <a:solidFill>
              <a:srgbClr val="0FB8A9">
                <a:alpha val="0"/>
              </a:srgbClr>
            </a:solidFill>
            <a:prstDash val="solid"/>
          </a:ln>
        </p:spPr>
      </p:sp>
      <p:sp>
        <p:nvSpPr>
          <p:cNvPr id="16" name="Text 14"/>
          <p:cNvSpPr txBox="1"/>
          <p:nvPr/>
        </p:nvSpPr>
        <p:spPr>
          <a:xfrm>
            <a:off x="4187952" y="2990088"/>
            <a:ext cx="2743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00" b="1" spc="60" kern="0" dirty="0">
                <a:solidFill>
                  <a:srgbClr val="07131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02</a:t>
            </a:r>
            <a:endParaRPr lang="en-US" sz="700" dirty="0"/>
          </a:p>
        </p:txBody>
      </p:sp>
      <p:sp>
        <p:nvSpPr>
          <p:cNvPr id="17" name="Text 15"/>
          <p:cNvSpPr txBox="1"/>
          <p:nvPr/>
        </p:nvSpPr>
        <p:spPr>
          <a:xfrm>
            <a:off x="4700016" y="2980944"/>
            <a:ext cx="6592824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250" b="1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AIR CARGO</a:t>
            </a:r>
            <a:endParaRPr lang="en-US" sz="1250" dirty="0"/>
          </a:p>
        </p:txBody>
      </p:sp>
      <p:sp>
        <p:nvSpPr>
          <p:cNvPr id="18" name="Text 16"/>
          <p:cNvSpPr txBox="1"/>
          <p:nvPr/>
        </p:nvSpPr>
        <p:spPr>
          <a:xfrm>
            <a:off x="4078224" y="3401568"/>
            <a:ext cx="7214616" cy="-457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880" dirty="0">
                <a:solidFill>
                  <a:srgbClr val="A8BAC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cargo community systems • truck scheduling • visibility</a:t>
            </a:r>
            <a:endParaRPr lang="en-US" sz="880" dirty="0"/>
          </a:p>
        </p:txBody>
      </p:sp>
      <p:sp>
        <p:nvSpPr>
          <p:cNvPr id="19" name="Shape 17"/>
          <p:cNvSpPr/>
          <p:nvPr/>
        </p:nvSpPr>
        <p:spPr>
          <a:xfrm>
            <a:off x="3913632" y="3657600"/>
            <a:ext cx="7543800" cy="667512"/>
          </a:xfrm>
          <a:prstGeom prst="roundRect">
            <a:avLst>
              <a:gd name="adj" fmla="val 24658"/>
            </a:avLst>
          </a:prstGeom>
          <a:solidFill>
            <a:srgbClr val="0E2435"/>
          </a:solidFill>
          <a:ln w="8890">
            <a:solidFill>
              <a:srgbClr val="244253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4078224" y="3803904"/>
            <a:ext cx="493776" cy="256032"/>
          </a:xfrm>
          <a:prstGeom prst="roundRect">
            <a:avLst>
              <a:gd name="adj" fmla="val 50000"/>
            </a:avLst>
          </a:prstGeom>
          <a:solidFill>
            <a:srgbClr val="F3C35B"/>
          </a:solidFill>
          <a:ln w="8890">
            <a:solidFill>
              <a:srgbClr val="F3C35B">
                <a:alpha val="0"/>
              </a:srgbClr>
            </a:solidFill>
            <a:prstDash val="solid"/>
          </a:ln>
        </p:spPr>
      </p:sp>
      <p:sp>
        <p:nvSpPr>
          <p:cNvPr id="21" name="Text 19"/>
          <p:cNvSpPr txBox="1"/>
          <p:nvPr/>
        </p:nvSpPr>
        <p:spPr>
          <a:xfrm>
            <a:off x="4187952" y="3813048"/>
            <a:ext cx="2743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00" b="1" spc="60" kern="0" dirty="0">
                <a:solidFill>
                  <a:srgbClr val="07131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03</a:t>
            </a:r>
            <a:endParaRPr lang="en-US" sz="700" dirty="0"/>
          </a:p>
        </p:txBody>
      </p:sp>
      <p:sp>
        <p:nvSpPr>
          <p:cNvPr id="22" name="Text 20"/>
          <p:cNvSpPr txBox="1"/>
          <p:nvPr/>
        </p:nvSpPr>
        <p:spPr>
          <a:xfrm>
            <a:off x="4700016" y="3803904"/>
            <a:ext cx="6592824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250" b="1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AIRPORT DIGITAL TWIN</a:t>
            </a:r>
            <a:endParaRPr lang="en-US" sz="1250" dirty="0"/>
          </a:p>
        </p:txBody>
      </p:sp>
      <p:sp>
        <p:nvSpPr>
          <p:cNvPr id="23" name="Text 21"/>
          <p:cNvSpPr txBox="1"/>
          <p:nvPr/>
        </p:nvSpPr>
        <p:spPr>
          <a:xfrm>
            <a:off x="4078224" y="4224528"/>
            <a:ext cx="7214616" cy="-457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880" dirty="0">
                <a:solidFill>
                  <a:srgbClr val="A8BAC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assets • energy • capacity • maintenance</a:t>
            </a:r>
            <a:endParaRPr lang="en-US" sz="880" dirty="0"/>
          </a:p>
        </p:txBody>
      </p:sp>
      <p:sp>
        <p:nvSpPr>
          <p:cNvPr id="24" name="Shape 22"/>
          <p:cNvSpPr/>
          <p:nvPr/>
        </p:nvSpPr>
        <p:spPr>
          <a:xfrm>
            <a:off x="3913632" y="4480560"/>
            <a:ext cx="7543800" cy="667512"/>
          </a:xfrm>
          <a:prstGeom prst="roundRect">
            <a:avLst>
              <a:gd name="adj" fmla="val 24658"/>
            </a:avLst>
          </a:prstGeom>
          <a:solidFill>
            <a:srgbClr val="0E2435"/>
          </a:solidFill>
          <a:ln w="8890">
            <a:solidFill>
              <a:srgbClr val="244253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4078224" y="4626864"/>
            <a:ext cx="493776" cy="256032"/>
          </a:xfrm>
          <a:prstGeom prst="roundRect">
            <a:avLst>
              <a:gd name="adj" fmla="val 50000"/>
            </a:avLst>
          </a:prstGeom>
          <a:solidFill>
            <a:srgbClr val="2AB56F"/>
          </a:solidFill>
          <a:ln w="8890">
            <a:solidFill>
              <a:srgbClr val="2AB56F">
                <a:alpha val="0"/>
              </a:srgbClr>
            </a:solidFill>
            <a:prstDash val="solid"/>
          </a:ln>
        </p:spPr>
      </p:sp>
      <p:sp>
        <p:nvSpPr>
          <p:cNvPr id="26" name="Text 24"/>
          <p:cNvSpPr txBox="1"/>
          <p:nvPr/>
        </p:nvSpPr>
        <p:spPr>
          <a:xfrm>
            <a:off x="4187952" y="4636008"/>
            <a:ext cx="2743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00" b="1" spc="60" kern="0" dirty="0">
                <a:solidFill>
                  <a:srgbClr val="07131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04</a:t>
            </a:r>
            <a:endParaRPr lang="en-US" sz="700" dirty="0"/>
          </a:p>
        </p:txBody>
      </p:sp>
      <p:sp>
        <p:nvSpPr>
          <p:cNvPr id="27" name="Text 25"/>
          <p:cNvSpPr txBox="1"/>
          <p:nvPr/>
        </p:nvSpPr>
        <p:spPr>
          <a:xfrm>
            <a:off x="4700016" y="4626864"/>
            <a:ext cx="6592824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250" b="1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SURFACE INTEGRATION</a:t>
            </a:r>
            <a:endParaRPr lang="en-US" sz="1250" dirty="0"/>
          </a:p>
        </p:txBody>
      </p:sp>
      <p:sp>
        <p:nvSpPr>
          <p:cNvPr id="28" name="Text 26"/>
          <p:cNvSpPr txBox="1"/>
          <p:nvPr/>
        </p:nvSpPr>
        <p:spPr>
          <a:xfrm>
            <a:off x="4078224" y="5047488"/>
            <a:ext cx="7214616" cy="-457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880" dirty="0">
                <a:solidFill>
                  <a:srgbClr val="A8BAC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rail • bus • taxi • e-hailing • parking</a:t>
            </a:r>
            <a:endParaRPr lang="en-US" sz="880" dirty="0"/>
          </a:p>
        </p:txBody>
      </p:sp>
      <p:sp>
        <p:nvSpPr>
          <p:cNvPr id="29" name="Shape 27"/>
          <p:cNvSpPr/>
          <p:nvPr/>
        </p:nvSpPr>
        <p:spPr>
          <a:xfrm>
            <a:off x="3913632" y="5303520"/>
            <a:ext cx="7543800" cy="667512"/>
          </a:xfrm>
          <a:prstGeom prst="roundRect">
            <a:avLst>
              <a:gd name="adj" fmla="val 24658"/>
            </a:avLst>
          </a:prstGeom>
          <a:solidFill>
            <a:srgbClr val="0E2435"/>
          </a:solidFill>
          <a:ln w="8890">
            <a:solidFill>
              <a:srgbClr val="244253"/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4078224" y="5449824"/>
            <a:ext cx="493776" cy="256032"/>
          </a:xfrm>
          <a:prstGeom prst="roundRect">
            <a:avLst>
              <a:gd name="adj" fmla="val 50000"/>
            </a:avLst>
          </a:prstGeom>
          <a:solidFill>
            <a:srgbClr val="45D9E6"/>
          </a:solidFill>
          <a:ln w="8890">
            <a:solidFill>
              <a:srgbClr val="45D9E6">
                <a:alpha val="0"/>
              </a:srgbClr>
            </a:solidFill>
            <a:prstDash val="solid"/>
          </a:ln>
        </p:spPr>
      </p:sp>
      <p:sp>
        <p:nvSpPr>
          <p:cNvPr id="31" name="Text 29"/>
          <p:cNvSpPr txBox="1"/>
          <p:nvPr/>
        </p:nvSpPr>
        <p:spPr>
          <a:xfrm>
            <a:off x="4187952" y="5458968"/>
            <a:ext cx="2743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00" b="1" spc="60" kern="0" dirty="0">
                <a:solidFill>
                  <a:srgbClr val="07131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05</a:t>
            </a:r>
            <a:endParaRPr lang="en-US" sz="700" dirty="0"/>
          </a:p>
        </p:txBody>
      </p:sp>
      <p:sp>
        <p:nvSpPr>
          <p:cNvPr id="32" name="Text 30"/>
          <p:cNvSpPr txBox="1"/>
          <p:nvPr/>
        </p:nvSpPr>
        <p:spPr>
          <a:xfrm>
            <a:off x="4700016" y="5449824"/>
            <a:ext cx="6592824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250" b="1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SECURITY + RESILIENCE</a:t>
            </a:r>
            <a:endParaRPr lang="en-US" sz="1250" dirty="0"/>
          </a:p>
        </p:txBody>
      </p:sp>
      <p:sp>
        <p:nvSpPr>
          <p:cNvPr id="33" name="Text 31"/>
          <p:cNvSpPr txBox="1"/>
          <p:nvPr/>
        </p:nvSpPr>
        <p:spPr>
          <a:xfrm>
            <a:off x="4078224" y="5870448"/>
            <a:ext cx="7214616" cy="-457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880" dirty="0">
                <a:solidFill>
                  <a:srgbClr val="A8BAC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operational continuity • cyber • incident coordination</a:t>
            </a:r>
            <a:endParaRPr lang="en-US" sz="880" dirty="0"/>
          </a:p>
        </p:txBody>
      </p:sp>
      <p:sp>
        <p:nvSpPr>
          <p:cNvPr id="34" name="Text 32"/>
          <p:cNvSpPr txBox="1"/>
          <p:nvPr/>
        </p:nvSpPr>
        <p:spPr>
          <a:xfrm>
            <a:off x="658368" y="6327648"/>
            <a:ext cx="1060704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530" i="1" dirty="0">
                <a:solidFill>
                  <a:srgbClr val="7890A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Source: Department of Transport Budget Vote 2025/26 — policy-term aviation targets.</a:t>
            </a:r>
            <a:endParaRPr lang="en-US" sz="53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92840" y="6592824"/>
            <a:ext cx="411480" cy="109728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 lIns="0" tIns="0" rIns="0" bIns="0"/>
          <a:lstStyle>
            <a:lvl1pPr>
              <a:defRPr sz="500">
                <a:solidFill>
                  <a:srgbClr val="7A8B9B"/>
                </a:solidFill>
                <a:latin typeface="Inter"/>
                <a:ea typeface="Inter"/>
                <a:cs typeface="Inter"/>
              </a:defRPr>
            </a:lvl1pPr>
          </a:lstStyle>
          <a:p>
            <a:pPr algn="r"/>
            <a:fld id="{F7021451-1387-4CA6-816F-3879F97B5CBC}" type="slidenum">
              <a:rPr b="0" lang="en-US"/>
              <a:t>18</a:t>
            </a:fld>
            <a:endParaRPr lang="en-US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411480"/>
            <a:ext cx="43891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720" b="1" spc="200" kern="0" dirty="0">
                <a:solidFill>
                  <a:srgbClr val="45D9E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17 / CROSS-BORDER TRANSPORT</a:t>
            </a:r>
            <a:endParaRPr lang="en-US" sz="720" dirty="0"/>
          </a:p>
        </p:txBody>
      </p:sp>
      <p:sp>
        <p:nvSpPr>
          <p:cNvPr id="3" name="Text 1"/>
          <p:cNvSpPr txBox="1"/>
          <p:nvPr/>
        </p:nvSpPr>
        <p:spPr>
          <a:xfrm>
            <a:off x="640080" y="758952"/>
            <a:ext cx="1097280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2550" b="1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Smart borders — extend the transport system into SADC and AfCFTA trade corridors.</a:t>
            </a:r>
            <a:endParaRPr lang="en-US" sz="2550" dirty="0"/>
          </a:p>
        </p:txBody>
      </p:sp>
      <p:sp>
        <p:nvSpPr>
          <p:cNvPr id="4" name="Text 2"/>
          <p:cNvSpPr txBox="1"/>
          <p:nvPr/>
        </p:nvSpPr>
        <p:spPr>
          <a:xfrm>
            <a:off x="658368" y="1536192"/>
            <a:ext cx="1024128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150" dirty="0">
                <a:solidFill>
                  <a:srgbClr val="A9BAC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 truck should arrive at a border digitally prepared, with physical processing focused on identity, security and exceptions.</a:t>
            </a:r>
            <a:endParaRPr lang="en-US" sz="1150" dirty="0"/>
          </a:p>
        </p:txBody>
      </p:sp>
      <p:sp>
        <p:nvSpPr>
          <p:cNvPr id="5" name="Shape 3"/>
          <p:cNvSpPr/>
          <p:nvPr/>
        </p:nvSpPr>
        <p:spPr>
          <a:xfrm>
            <a:off x="822960" y="2240280"/>
            <a:ext cx="3749040" cy="530352"/>
          </a:xfrm>
          <a:prstGeom prst="roundRect">
            <a:avLst>
              <a:gd name="adj" fmla="val 24138"/>
            </a:avLst>
          </a:prstGeom>
          <a:solidFill>
            <a:srgbClr val="0E2435"/>
          </a:solidFill>
          <a:ln w="8890">
            <a:solidFill>
              <a:srgbClr val="244253"/>
            </a:solidFill>
            <a:prstDash val="solid"/>
          </a:ln>
        </p:spPr>
      </p:sp>
      <p:sp>
        <p:nvSpPr>
          <p:cNvPr id="6" name="Text 4"/>
          <p:cNvSpPr txBox="1"/>
          <p:nvPr/>
        </p:nvSpPr>
        <p:spPr>
          <a:xfrm>
            <a:off x="1060704" y="2368296"/>
            <a:ext cx="32461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830" b="1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FREIGHT PRE-ARRIVAL</a:t>
            </a:r>
            <a:endParaRPr lang="en-US" sz="830" dirty="0"/>
          </a:p>
        </p:txBody>
      </p:sp>
      <p:sp>
        <p:nvSpPr>
          <p:cNvPr id="7" name="Shape 5"/>
          <p:cNvSpPr/>
          <p:nvPr/>
        </p:nvSpPr>
        <p:spPr>
          <a:xfrm>
            <a:off x="822960" y="2953512"/>
            <a:ext cx="3749040" cy="530352"/>
          </a:xfrm>
          <a:prstGeom prst="roundRect">
            <a:avLst>
              <a:gd name="adj" fmla="val 24138"/>
            </a:avLst>
          </a:prstGeom>
          <a:solidFill>
            <a:srgbClr val="0E2435"/>
          </a:solidFill>
          <a:ln w="8890">
            <a:solidFill>
              <a:srgbClr val="244253"/>
            </a:solidFill>
            <a:prstDash val="solid"/>
          </a:ln>
        </p:spPr>
      </p:sp>
      <p:sp>
        <p:nvSpPr>
          <p:cNvPr id="8" name="Text 6"/>
          <p:cNvSpPr txBox="1"/>
          <p:nvPr/>
        </p:nvSpPr>
        <p:spPr>
          <a:xfrm>
            <a:off x="1060704" y="3081528"/>
            <a:ext cx="32461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830" b="1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TRUCK ETA + QUEUE</a:t>
            </a:r>
            <a:endParaRPr lang="en-US" sz="830" dirty="0"/>
          </a:p>
        </p:txBody>
      </p:sp>
      <p:sp>
        <p:nvSpPr>
          <p:cNvPr id="9" name="Shape 7"/>
          <p:cNvSpPr/>
          <p:nvPr/>
        </p:nvSpPr>
        <p:spPr>
          <a:xfrm>
            <a:off x="822960" y="3666744"/>
            <a:ext cx="3749040" cy="530352"/>
          </a:xfrm>
          <a:prstGeom prst="roundRect">
            <a:avLst>
              <a:gd name="adj" fmla="val 24138"/>
            </a:avLst>
          </a:prstGeom>
          <a:solidFill>
            <a:srgbClr val="0E2435"/>
          </a:solidFill>
          <a:ln w="8890">
            <a:solidFill>
              <a:srgbClr val="244253"/>
            </a:solidFill>
            <a:prstDash val="solid"/>
          </a:ln>
        </p:spPr>
      </p:sp>
      <p:sp>
        <p:nvSpPr>
          <p:cNvPr id="10" name="Text 8"/>
          <p:cNvSpPr txBox="1"/>
          <p:nvPr/>
        </p:nvSpPr>
        <p:spPr>
          <a:xfrm>
            <a:off x="1060704" y="3794760"/>
            <a:ext cx="32461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830" b="1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OPERATOR VERIFICATION</a:t>
            </a:r>
            <a:endParaRPr lang="en-US" sz="830" dirty="0"/>
          </a:p>
        </p:txBody>
      </p:sp>
      <p:sp>
        <p:nvSpPr>
          <p:cNvPr id="11" name="Shape 9"/>
          <p:cNvSpPr/>
          <p:nvPr/>
        </p:nvSpPr>
        <p:spPr>
          <a:xfrm>
            <a:off x="822960" y="4379976"/>
            <a:ext cx="3749040" cy="530352"/>
          </a:xfrm>
          <a:prstGeom prst="roundRect">
            <a:avLst>
              <a:gd name="adj" fmla="val 24138"/>
            </a:avLst>
          </a:prstGeom>
          <a:solidFill>
            <a:srgbClr val="0E2435"/>
          </a:solidFill>
          <a:ln w="8890">
            <a:solidFill>
              <a:srgbClr val="244253"/>
            </a:solidFill>
            <a:prstDash val="solid"/>
          </a:ln>
        </p:spPr>
      </p:sp>
      <p:sp>
        <p:nvSpPr>
          <p:cNvPr id="12" name="Text 10"/>
          <p:cNvSpPr txBox="1"/>
          <p:nvPr/>
        </p:nvSpPr>
        <p:spPr>
          <a:xfrm>
            <a:off x="1060704" y="4507992"/>
            <a:ext cx="32461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830" b="1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DIGITAL CARGO ID</a:t>
            </a:r>
            <a:endParaRPr lang="en-US" sz="830" dirty="0"/>
          </a:p>
        </p:txBody>
      </p:sp>
      <p:sp>
        <p:nvSpPr>
          <p:cNvPr id="13" name="Shape 11"/>
          <p:cNvSpPr/>
          <p:nvPr/>
        </p:nvSpPr>
        <p:spPr>
          <a:xfrm>
            <a:off x="7616952" y="2240280"/>
            <a:ext cx="3749040" cy="530352"/>
          </a:xfrm>
          <a:prstGeom prst="roundRect">
            <a:avLst>
              <a:gd name="adj" fmla="val 24138"/>
            </a:avLst>
          </a:prstGeom>
          <a:solidFill>
            <a:srgbClr val="0C2130"/>
          </a:solidFill>
          <a:ln w="8890">
            <a:solidFill>
              <a:srgbClr val="244253"/>
            </a:solidFill>
            <a:prstDash val="solid"/>
          </a:ln>
        </p:spPr>
      </p:sp>
      <p:sp>
        <p:nvSpPr>
          <p:cNvPr id="14" name="Text 12"/>
          <p:cNvSpPr txBox="1"/>
          <p:nvPr/>
        </p:nvSpPr>
        <p:spPr>
          <a:xfrm>
            <a:off x="7854696" y="2368296"/>
            <a:ext cx="32461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830" b="1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SINGLE-WINDOW INTERFACE</a:t>
            </a:r>
            <a:endParaRPr lang="en-US" sz="830" dirty="0"/>
          </a:p>
        </p:txBody>
      </p:sp>
      <p:sp>
        <p:nvSpPr>
          <p:cNvPr id="15" name="Shape 13"/>
          <p:cNvSpPr/>
          <p:nvPr/>
        </p:nvSpPr>
        <p:spPr>
          <a:xfrm>
            <a:off x="7616952" y="2953512"/>
            <a:ext cx="3749040" cy="530352"/>
          </a:xfrm>
          <a:prstGeom prst="roundRect">
            <a:avLst>
              <a:gd name="adj" fmla="val 24138"/>
            </a:avLst>
          </a:prstGeom>
          <a:solidFill>
            <a:srgbClr val="0C2130"/>
          </a:solidFill>
          <a:ln w="8890">
            <a:solidFill>
              <a:srgbClr val="244253"/>
            </a:solidFill>
            <a:prstDash val="solid"/>
          </a:ln>
        </p:spPr>
      </p:sp>
      <p:sp>
        <p:nvSpPr>
          <p:cNvPr id="16" name="Text 14"/>
          <p:cNvSpPr txBox="1"/>
          <p:nvPr/>
        </p:nvSpPr>
        <p:spPr>
          <a:xfrm>
            <a:off x="7854696" y="3081528"/>
            <a:ext cx="32461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830" b="1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ONE-STOP BORDER PROCESS</a:t>
            </a:r>
            <a:endParaRPr lang="en-US" sz="830" dirty="0"/>
          </a:p>
        </p:txBody>
      </p:sp>
      <p:sp>
        <p:nvSpPr>
          <p:cNvPr id="17" name="Shape 15"/>
          <p:cNvSpPr/>
          <p:nvPr/>
        </p:nvSpPr>
        <p:spPr>
          <a:xfrm>
            <a:off x="7616952" y="3666744"/>
            <a:ext cx="3749040" cy="530352"/>
          </a:xfrm>
          <a:prstGeom prst="roundRect">
            <a:avLst>
              <a:gd name="adj" fmla="val 24138"/>
            </a:avLst>
          </a:prstGeom>
          <a:solidFill>
            <a:srgbClr val="0C2130"/>
          </a:solidFill>
          <a:ln w="8890">
            <a:solidFill>
              <a:srgbClr val="244253"/>
            </a:solidFill>
            <a:prstDash val="solid"/>
          </a:ln>
        </p:spPr>
      </p:sp>
      <p:sp>
        <p:nvSpPr>
          <p:cNvPr id="18" name="Text 16"/>
          <p:cNvSpPr txBox="1"/>
          <p:nvPr/>
        </p:nvSpPr>
        <p:spPr>
          <a:xfrm>
            <a:off x="7854696" y="3794760"/>
            <a:ext cx="32461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830" b="1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CORRIDOR MONITORING</a:t>
            </a:r>
            <a:endParaRPr lang="en-US" sz="830" dirty="0"/>
          </a:p>
        </p:txBody>
      </p:sp>
      <p:sp>
        <p:nvSpPr>
          <p:cNvPr id="19" name="Shape 17"/>
          <p:cNvSpPr/>
          <p:nvPr/>
        </p:nvSpPr>
        <p:spPr>
          <a:xfrm>
            <a:off x="7616952" y="4379976"/>
            <a:ext cx="3749040" cy="530352"/>
          </a:xfrm>
          <a:prstGeom prst="roundRect">
            <a:avLst>
              <a:gd name="adj" fmla="val 24138"/>
            </a:avLst>
          </a:prstGeom>
          <a:solidFill>
            <a:srgbClr val="0C2130"/>
          </a:solidFill>
          <a:ln w="8890">
            <a:solidFill>
              <a:srgbClr val="244253"/>
            </a:solidFill>
            <a:prstDash val="solid"/>
          </a:ln>
        </p:spPr>
      </p:sp>
      <p:sp>
        <p:nvSpPr>
          <p:cNvPr id="20" name="Text 18"/>
          <p:cNvSpPr txBox="1"/>
          <p:nvPr/>
        </p:nvSpPr>
        <p:spPr>
          <a:xfrm>
            <a:off x="7854696" y="4507992"/>
            <a:ext cx="32461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830" b="1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EXCEPTION MANAGEMENT</a:t>
            </a:r>
            <a:endParaRPr lang="en-US" sz="830" dirty="0"/>
          </a:p>
        </p:txBody>
      </p:sp>
      <p:sp>
        <p:nvSpPr>
          <p:cNvPr id="21" name="Shape 19"/>
          <p:cNvSpPr/>
          <p:nvPr/>
        </p:nvSpPr>
        <p:spPr>
          <a:xfrm>
            <a:off x="5120640" y="2816352"/>
            <a:ext cx="1965960" cy="1965960"/>
          </a:xfrm>
          <a:prstGeom prst="ellipse">
            <a:avLst/>
          </a:prstGeom>
          <a:solidFill>
            <a:srgbClr val="F3C35B"/>
          </a:solidFill>
          <a:ln w="12700">
            <a:solidFill>
              <a:srgbClr val="F3C35B">
                <a:alpha val="0"/>
              </a:srgbClr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5440680" y="3136392"/>
            <a:ext cx="1325880" cy="1325880"/>
          </a:xfrm>
          <a:prstGeom prst="ellipse">
            <a:avLst/>
          </a:prstGeom>
          <a:solidFill>
            <a:srgbClr val="07131F"/>
          </a:solidFill>
          <a:ln w="12700">
            <a:solidFill>
              <a:srgbClr val="07131F">
                <a:alpha val="0"/>
              </a:srgbClr>
            </a:solidFill>
            <a:prstDash val="solid"/>
          </a:ln>
        </p:spPr>
      </p:sp>
      <p:sp>
        <p:nvSpPr>
          <p:cNvPr id="23" name="Text 21"/>
          <p:cNvSpPr txBox="1"/>
          <p:nvPr/>
        </p:nvSpPr>
        <p:spPr>
          <a:xfrm>
            <a:off x="5532120" y="3319272"/>
            <a:ext cx="112471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SMART</a:t>
            </a:r>
            <a:endParaRPr lang="en-US" sz="1400" dirty="0"/>
          </a:p>
          <a:p>
            <a:pPr algn="ctr" indent="0" marL="0">
              <a:buNone/>
            </a:pPr>
            <a:r>
              <a:rPr lang="en-US" sz="1400" b="1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BORDER</a:t>
            </a:r>
            <a:endParaRPr lang="en-US" sz="1400" dirty="0"/>
          </a:p>
          <a:p>
            <a:pPr algn="ctr" indent="0" marL="0">
              <a:buNone/>
            </a:pPr>
            <a:r>
              <a:rPr lang="en-US" sz="1400" b="1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NODE</a:t>
            </a:r>
            <a:endParaRPr lang="en-US" sz="1400" dirty="0"/>
          </a:p>
        </p:txBody>
      </p:sp>
      <p:sp>
        <p:nvSpPr>
          <p:cNvPr id="24" name="Shape 22"/>
          <p:cNvSpPr/>
          <p:nvPr/>
        </p:nvSpPr>
        <p:spPr>
          <a:xfrm>
            <a:off x="4553712" y="3794760"/>
            <a:ext cx="539496" cy="0"/>
          </a:xfrm>
          <a:prstGeom prst="line">
            <a:avLst/>
          </a:prstGeom>
          <a:noFill/>
          <a:ln w="25400">
            <a:solidFill>
              <a:srgbClr val="45D9E6"/>
            </a:solidFill>
            <a:prstDash val="solid"/>
            <a:tailEnd type="triangle"/>
          </a:ln>
        </p:spPr>
      </p:sp>
      <p:sp>
        <p:nvSpPr>
          <p:cNvPr id="25" name="Shape 23"/>
          <p:cNvSpPr/>
          <p:nvPr/>
        </p:nvSpPr>
        <p:spPr>
          <a:xfrm>
            <a:off x="7086600" y="3794760"/>
            <a:ext cx="512064" cy="0"/>
          </a:xfrm>
          <a:prstGeom prst="line">
            <a:avLst/>
          </a:prstGeom>
          <a:noFill/>
          <a:ln w="25400">
            <a:solidFill>
              <a:srgbClr val="45D9E6"/>
            </a:solidFill>
            <a:prstDash val="solid"/>
            <a:tailEnd type="triangle"/>
          </a:ln>
        </p:spPr>
      </p:sp>
      <p:sp>
        <p:nvSpPr>
          <p:cNvPr id="26" name="Text 24"/>
          <p:cNvSpPr txBox="1"/>
          <p:nvPr/>
        </p:nvSpPr>
        <p:spPr>
          <a:xfrm>
            <a:off x="1005840" y="5614416"/>
            <a:ext cx="101498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80" b="1" dirty="0">
                <a:solidFill>
                  <a:srgbClr val="F3C35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South Africa’s future freight architecture is regional by default.</a:t>
            </a:r>
            <a:endParaRPr lang="en-US" sz="128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92840" y="6592824"/>
            <a:ext cx="411480" cy="109728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 lIns="0" tIns="0" rIns="0" bIns="0"/>
          <a:lstStyle>
            <a:lvl1pPr>
              <a:defRPr sz="500">
                <a:solidFill>
                  <a:srgbClr val="7A8B9B"/>
                </a:solidFill>
                <a:latin typeface="Inter"/>
                <a:ea typeface="Inter"/>
                <a:cs typeface="Inter"/>
              </a:defRPr>
            </a:lvl1pPr>
          </a:lstStyle>
          <a:p>
            <a:pPr algn="r"/>
            <a:fld id="{F7021451-1387-4CA6-816F-3879F97B5CBC}" type="slidenum">
              <a:rPr b="0" lang="en-US"/>
              <a:t>19</a:t>
            </a:fld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411480"/>
            <a:ext cx="43891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720" b="1" spc="200" kern="0" dirty="0">
                <a:solidFill>
                  <a:srgbClr val="45D9E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01 / EXECUTIVE PROPOSITION</a:t>
            </a:r>
            <a:endParaRPr lang="en-US" sz="720" dirty="0"/>
          </a:p>
        </p:txBody>
      </p:sp>
      <p:sp>
        <p:nvSpPr>
          <p:cNvPr id="3" name="Text 1"/>
          <p:cNvSpPr txBox="1"/>
          <p:nvPr/>
        </p:nvSpPr>
        <p:spPr>
          <a:xfrm>
            <a:off x="640080" y="758952"/>
            <a:ext cx="1097280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2500" b="1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One country. One transport ecosystem. One trusted digital operating environment.</a:t>
            </a:r>
            <a:endParaRPr lang="en-US" sz="2500" dirty="0"/>
          </a:p>
        </p:txBody>
      </p:sp>
      <p:sp>
        <p:nvSpPr>
          <p:cNvPr id="4" name="Text 2"/>
          <p:cNvSpPr txBox="1"/>
          <p:nvPr/>
        </p:nvSpPr>
        <p:spPr>
          <a:xfrm>
            <a:off x="658368" y="1536192"/>
            <a:ext cx="1024128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150" dirty="0">
                <a:solidFill>
                  <a:srgbClr val="A9BAC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 national digital architecture that connects — rather than replaces — South Africa’s transport institutions, modes and existing systems.</a:t>
            </a:r>
            <a:endParaRPr lang="en-US" sz="1150" dirty="0"/>
          </a:p>
        </p:txBody>
      </p:sp>
      <p:sp>
        <p:nvSpPr>
          <p:cNvPr id="5" name="Shape 3"/>
          <p:cNvSpPr/>
          <p:nvPr/>
        </p:nvSpPr>
        <p:spPr>
          <a:xfrm>
            <a:off x="658368" y="2240280"/>
            <a:ext cx="2542032" cy="2157984"/>
          </a:xfrm>
          <a:prstGeom prst="roundRect">
            <a:avLst>
              <a:gd name="adj" fmla="val 7627"/>
            </a:avLst>
          </a:prstGeom>
          <a:solidFill>
            <a:srgbClr val="0E2435"/>
          </a:solidFill>
          <a:ln w="8890">
            <a:solidFill>
              <a:srgbClr val="244253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822960" y="2386584"/>
            <a:ext cx="493776" cy="256032"/>
          </a:xfrm>
          <a:prstGeom prst="roundRect">
            <a:avLst>
              <a:gd name="adj" fmla="val 50000"/>
            </a:avLst>
          </a:prstGeom>
          <a:solidFill>
            <a:srgbClr val="45D9E6"/>
          </a:solidFill>
          <a:ln w="8890">
            <a:solidFill>
              <a:srgbClr val="45D9E6">
                <a:alpha val="0"/>
              </a:srgbClr>
            </a:solidFill>
            <a:prstDash val="solid"/>
          </a:ln>
        </p:spPr>
      </p:sp>
      <p:sp>
        <p:nvSpPr>
          <p:cNvPr id="7" name="Text 5"/>
          <p:cNvSpPr txBox="1"/>
          <p:nvPr/>
        </p:nvSpPr>
        <p:spPr>
          <a:xfrm>
            <a:off x="932688" y="2395728"/>
            <a:ext cx="2743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00" b="1" spc="60" kern="0" dirty="0">
                <a:solidFill>
                  <a:srgbClr val="07131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01</a:t>
            </a:r>
            <a:endParaRPr lang="en-US" sz="700" dirty="0"/>
          </a:p>
        </p:txBody>
      </p:sp>
      <p:sp>
        <p:nvSpPr>
          <p:cNvPr id="8" name="Text 6"/>
          <p:cNvSpPr txBox="1"/>
          <p:nvPr/>
        </p:nvSpPr>
        <p:spPr>
          <a:xfrm>
            <a:off x="1444752" y="2386584"/>
            <a:ext cx="1591056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250" b="1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CONNECT</a:t>
            </a:r>
            <a:endParaRPr lang="en-US" sz="1250" dirty="0"/>
          </a:p>
        </p:txBody>
      </p:sp>
      <p:sp>
        <p:nvSpPr>
          <p:cNvPr id="9" name="Text 7"/>
          <p:cNvSpPr txBox="1"/>
          <p:nvPr/>
        </p:nvSpPr>
        <p:spPr>
          <a:xfrm>
            <a:off x="822960" y="2807208"/>
            <a:ext cx="2212848" cy="144475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880" dirty="0">
                <a:solidFill>
                  <a:srgbClr val="A8BAC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People, operators, vehicles, infrastructure and freight</a:t>
            </a:r>
            <a:endParaRPr lang="en-US" sz="880" dirty="0"/>
          </a:p>
        </p:txBody>
      </p:sp>
      <p:sp>
        <p:nvSpPr>
          <p:cNvPr id="10" name="Shape 8"/>
          <p:cNvSpPr/>
          <p:nvPr/>
        </p:nvSpPr>
        <p:spPr>
          <a:xfrm>
            <a:off x="3465576" y="2240280"/>
            <a:ext cx="2542032" cy="2157984"/>
          </a:xfrm>
          <a:prstGeom prst="roundRect">
            <a:avLst>
              <a:gd name="adj" fmla="val 7627"/>
            </a:avLst>
          </a:prstGeom>
          <a:solidFill>
            <a:srgbClr val="0E2435"/>
          </a:solidFill>
          <a:ln w="8890">
            <a:solidFill>
              <a:srgbClr val="244253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3630168" y="2386584"/>
            <a:ext cx="493776" cy="256032"/>
          </a:xfrm>
          <a:prstGeom prst="roundRect">
            <a:avLst>
              <a:gd name="adj" fmla="val 50000"/>
            </a:avLst>
          </a:prstGeom>
          <a:solidFill>
            <a:srgbClr val="0FB8A9"/>
          </a:solidFill>
          <a:ln w="8890">
            <a:solidFill>
              <a:srgbClr val="0FB8A9">
                <a:alpha val="0"/>
              </a:srgbClr>
            </a:solidFill>
            <a:prstDash val="solid"/>
          </a:ln>
        </p:spPr>
      </p:sp>
      <p:sp>
        <p:nvSpPr>
          <p:cNvPr id="12" name="Text 10"/>
          <p:cNvSpPr txBox="1"/>
          <p:nvPr/>
        </p:nvSpPr>
        <p:spPr>
          <a:xfrm>
            <a:off x="3739896" y="2395728"/>
            <a:ext cx="2743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00" b="1" spc="60" kern="0" dirty="0">
                <a:solidFill>
                  <a:srgbClr val="07131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02</a:t>
            </a:r>
            <a:endParaRPr lang="en-US" sz="700" dirty="0"/>
          </a:p>
        </p:txBody>
      </p:sp>
      <p:sp>
        <p:nvSpPr>
          <p:cNvPr id="13" name="Text 11"/>
          <p:cNvSpPr txBox="1"/>
          <p:nvPr/>
        </p:nvSpPr>
        <p:spPr>
          <a:xfrm>
            <a:off x="4251960" y="2386584"/>
            <a:ext cx="1591056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250" b="1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ORCHESTRATE</a:t>
            </a:r>
            <a:endParaRPr lang="en-US" sz="1250" dirty="0"/>
          </a:p>
        </p:txBody>
      </p:sp>
      <p:sp>
        <p:nvSpPr>
          <p:cNvPr id="14" name="Text 12"/>
          <p:cNvSpPr txBox="1"/>
          <p:nvPr/>
        </p:nvSpPr>
        <p:spPr>
          <a:xfrm>
            <a:off x="3630168" y="2807208"/>
            <a:ext cx="2212848" cy="144475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880" dirty="0">
                <a:solidFill>
                  <a:srgbClr val="A8BAC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Road, rail, taxi, bus, ports, aviation and borders</a:t>
            </a:r>
            <a:endParaRPr lang="en-US" sz="880" dirty="0"/>
          </a:p>
        </p:txBody>
      </p:sp>
      <p:sp>
        <p:nvSpPr>
          <p:cNvPr id="15" name="Shape 13"/>
          <p:cNvSpPr/>
          <p:nvPr/>
        </p:nvSpPr>
        <p:spPr>
          <a:xfrm>
            <a:off x="6272784" y="2240280"/>
            <a:ext cx="2542032" cy="2157984"/>
          </a:xfrm>
          <a:prstGeom prst="roundRect">
            <a:avLst>
              <a:gd name="adj" fmla="val 7627"/>
            </a:avLst>
          </a:prstGeom>
          <a:solidFill>
            <a:srgbClr val="0E2435"/>
          </a:solidFill>
          <a:ln w="8890">
            <a:solidFill>
              <a:srgbClr val="244253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6437376" y="2386584"/>
            <a:ext cx="493776" cy="256032"/>
          </a:xfrm>
          <a:prstGeom prst="roundRect">
            <a:avLst>
              <a:gd name="adj" fmla="val 50000"/>
            </a:avLst>
          </a:prstGeom>
          <a:solidFill>
            <a:srgbClr val="F3C35B"/>
          </a:solidFill>
          <a:ln w="8890">
            <a:solidFill>
              <a:srgbClr val="F3C35B">
                <a:alpha val="0"/>
              </a:srgbClr>
            </a:solidFill>
            <a:prstDash val="solid"/>
          </a:ln>
        </p:spPr>
      </p:sp>
      <p:sp>
        <p:nvSpPr>
          <p:cNvPr id="17" name="Text 15"/>
          <p:cNvSpPr txBox="1"/>
          <p:nvPr/>
        </p:nvSpPr>
        <p:spPr>
          <a:xfrm>
            <a:off x="6547104" y="2395728"/>
            <a:ext cx="2743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00" b="1" spc="60" kern="0" dirty="0">
                <a:solidFill>
                  <a:srgbClr val="07131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03</a:t>
            </a:r>
            <a:endParaRPr lang="en-US" sz="700" dirty="0"/>
          </a:p>
        </p:txBody>
      </p:sp>
      <p:sp>
        <p:nvSpPr>
          <p:cNvPr id="18" name="Text 16"/>
          <p:cNvSpPr txBox="1"/>
          <p:nvPr/>
        </p:nvSpPr>
        <p:spPr>
          <a:xfrm>
            <a:off x="7059168" y="2386584"/>
            <a:ext cx="1591056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250" b="1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INTELLIGENCE</a:t>
            </a:r>
            <a:endParaRPr lang="en-US" sz="1250" dirty="0"/>
          </a:p>
        </p:txBody>
      </p:sp>
      <p:sp>
        <p:nvSpPr>
          <p:cNvPr id="19" name="Text 17"/>
          <p:cNvSpPr txBox="1"/>
          <p:nvPr/>
        </p:nvSpPr>
        <p:spPr>
          <a:xfrm>
            <a:off x="6437376" y="2807208"/>
            <a:ext cx="2212848" cy="144475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880" dirty="0">
                <a:solidFill>
                  <a:srgbClr val="A8BAC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Real-time visibility, predictive analytics and AI decision support</a:t>
            </a:r>
            <a:endParaRPr lang="en-US" sz="880" dirty="0"/>
          </a:p>
        </p:txBody>
      </p:sp>
      <p:sp>
        <p:nvSpPr>
          <p:cNvPr id="20" name="Shape 18"/>
          <p:cNvSpPr/>
          <p:nvPr/>
        </p:nvSpPr>
        <p:spPr>
          <a:xfrm>
            <a:off x="9079992" y="2240280"/>
            <a:ext cx="2542032" cy="2157984"/>
          </a:xfrm>
          <a:prstGeom prst="roundRect">
            <a:avLst>
              <a:gd name="adj" fmla="val 7627"/>
            </a:avLst>
          </a:prstGeom>
          <a:solidFill>
            <a:srgbClr val="0E2435"/>
          </a:solidFill>
          <a:ln w="8890">
            <a:solidFill>
              <a:srgbClr val="244253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9244584" y="2386584"/>
            <a:ext cx="493776" cy="256032"/>
          </a:xfrm>
          <a:prstGeom prst="roundRect">
            <a:avLst>
              <a:gd name="adj" fmla="val 50000"/>
            </a:avLst>
          </a:prstGeom>
          <a:solidFill>
            <a:srgbClr val="2AB56F"/>
          </a:solidFill>
          <a:ln w="8890">
            <a:solidFill>
              <a:srgbClr val="2AB56F">
                <a:alpha val="0"/>
              </a:srgbClr>
            </a:solidFill>
            <a:prstDash val="solid"/>
          </a:ln>
        </p:spPr>
      </p:sp>
      <p:sp>
        <p:nvSpPr>
          <p:cNvPr id="22" name="Text 20"/>
          <p:cNvSpPr txBox="1"/>
          <p:nvPr/>
        </p:nvSpPr>
        <p:spPr>
          <a:xfrm>
            <a:off x="9354312" y="2395728"/>
            <a:ext cx="2743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00" b="1" spc="60" kern="0" dirty="0">
                <a:solidFill>
                  <a:srgbClr val="07131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04</a:t>
            </a:r>
            <a:endParaRPr lang="en-US" sz="700" dirty="0"/>
          </a:p>
        </p:txBody>
      </p:sp>
      <p:sp>
        <p:nvSpPr>
          <p:cNvPr id="23" name="Text 21"/>
          <p:cNvSpPr txBox="1"/>
          <p:nvPr/>
        </p:nvSpPr>
        <p:spPr>
          <a:xfrm>
            <a:off x="9866376" y="2386584"/>
            <a:ext cx="1591056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250" b="1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TRANSFORM</a:t>
            </a:r>
            <a:endParaRPr lang="en-US" sz="1250" dirty="0"/>
          </a:p>
        </p:txBody>
      </p:sp>
      <p:sp>
        <p:nvSpPr>
          <p:cNvPr id="24" name="Text 22"/>
          <p:cNvSpPr txBox="1"/>
          <p:nvPr/>
        </p:nvSpPr>
        <p:spPr>
          <a:xfrm>
            <a:off x="9244584" y="2807208"/>
            <a:ext cx="2212848" cy="144475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880" dirty="0">
                <a:solidFill>
                  <a:srgbClr val="A8BAC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Safety, productivity, maintenance, mobility and logistics performance</a:t>
            </a:r>
            <a:endParaRPr lang="en-US" sz="880" dirty="0"/>
          </a:p>
        </p:txBody>
      </p:sp>
      <p:sp>
        <p:nvSpPr>
          <p:cNvPr id="25" name="Text 23"/>
          <p:cNvSpPr txBox="1"/>
          <p:nvPr/>
        </p:nvSpPr>
        <p:spPr>
          <a:xfrm>
            <a:off x="685800" y="4882896"/>
            <a:ext cx="10607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proposition is not a single IT project. It is a national transport transformation programme.</a:t>
            </a:r>
            <a:endParaRPr lang="en-US" sz="1600" dirty="0"/>
          </a:p>
        </p:txBody>
      </p:sp>
      <p:sp>
        <p:nvSpPr>
          <p:cNvPr id="26" name="Text 24"/>
          <p:cNvSpPr txBox="1"/>
          <p:nvPr/>
        </p:nvSpPr>
        <p:spPr>
          <a:xfrm>
            <a:off x="777240" y="5449824"/>
            <a:ext cx="104241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70" dirty="0">
                <a:solidFill>
                  <a:srgbClr val="9FB1B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Digital infrastructure + data + AI + intelligent transport systems + automation + cybersecurity + interoperable platforms</a:t>
            </a:r>
            <a:endParaRPr lang="en-US" sz="97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92840" y="6592824"/>
            <a:ext cx="411480" cy="109728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 lIns="0" tIns="0" rIns="0" bIns="0"/>
          <a:lstStyle>
            <a:lvl1pPr>
              <a:defRPr sz="500">
                <a:solidFill>
                  <a:srgbClr val="7A8B9B"/>
                </a:solidFill>
                <a:latin typeface="Inter"/>
                <a:ea typeface="Inter"/>
                <a:cs typeface="Inter"/>
              </a:defRPr>
            </a:lvl1pPr>
          </a:lstStyle>
          <a:p>
            <a:pPr algn="r"/>
            <a:fld id="{F7021451-1387-4CA6-816F-3879F97B5CBC}" type="slidenum">
              <a:rPr b="0" lang="en-US"/>
              <a:t>2</a:t>
            </a:fld>
            <a:endParaRPr lang="en-US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411480"/>
            <a:ext cx="43891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720" b="1" spc="200" kern="0" dirty="0">
                <a:solidFill>
                  <a:srgbClr val="45D9E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18 / CLEAN MOBILITY + ENERGY</a:t>
            </a:r>
            <a:endParaRPr lang="en-US" sz="720" dirty="0"/>
          </a:p>
        </p:txBody>
      </p:sp>
      <p:sp>
        <p:nvSpPr>
          <p:cNvPr id="3" name="Text 1"/>
          <p:cNvSpPr txBox="1"/>
          <p:nvPr/>
        </p:nvSpPr>
        <p:spPr>
          <a:xfrm>
            <a:off x="640080" y="758952"/>
            <a:ext cx="1097280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2550" b="1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EnergyGrid™ — transport digitalisation must anticipate electric mobility.</a:t>
            </a:r>
            <a:endParaRPr lang="en-US" sz="2550" dirty="0"/>
          </a:p>
        </p:txBody>
      </p:sp>
      <p:sp>
        <p:nvSpPr>
          <p:cNvPr id="4" name="Text 2"/>
          <p:cNvSpPr txBox="1"/>
          <p:nvPr/>
        </p:nvSpPr>
        <p:spPr>
          <a:xfrm>
            <a:off x="658368" y="1536192"/>
            <a:ext cx="1024128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150" dirty="0">
                <a:solidFill>
                  <a:srgbClr val="A9BAC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Charging, fleet operations and electricity planning increasingly become one system, particularly for high-utilisation public and commercial fleets.</a:t>
            </a:r>
            <a:endParaRPr lang="en-US" sz="1150" dirty="0"/>
          </a:p>
        </p:txBody>
      </p:sp>
      <p:sp>
        <p:nvSpPr>
          <p:cNvPr id="5" name="Shape 3"/>
          <p:cNvSpPr/>
          <p:nvPr/>
        </p:nvSpPr>
        <p:spPr>
          <a:xfrm>
            <a:off x="685800" y="2514600"/>
            <a:ext cx="1975104" cy="2029968"/>
          </a:xfrm>
          <a:prstGeom prst="roundRect">
            <a:avLst>
              <a:gd name="adj" fmla="val 8333"/>
            </a:avLst>
          </a:prstGeom>
          <a:solidFill>
            <a:srgbClr val="0E2435"/>
          </a:solidFill>
          <a:ln w="8890">
            <a:solidFill>
              <a:srgbClr val="244253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1362456" y="2724912"/>
            <a:ext cx="603504" cy="603504"/>
          </a:xfrm>
          <a:prstGeom prst="ellipse">
            <a:avLst/>
          </a:prstGeom>
          <a:solidFill>
            <a:srgbClr val="45D9E6"/>
          </a:solidFill>
          <a:ln w="12700">
            <a:solidFill>
              <a:srgbClr val="45D9E6">
                <a:alpha val="0"/>
              </a:srgbClr>
            </a:solidFill>
            <a:prstDash val="solid"/>
          </a:ln>
        </p:spPr>
      </p:sp>
      <p:sp>
        <p:nvSpPr>
          <p:cNvPr id="7" name="Text 5"/>
          <p:cNvSpPr txBox="1"/>
          <p:nvPr/>
        </p:nvSpPr>
        <p:spPr>
          <a:xfrm>
            <a:off x="1362456" y="2724912"/>
            <a:ext cx="603504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31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01</a:t>
            </a:r>
            <a:endParaRPr lang="en-US" sz="900" dirty="0"/>
          </a:p>
        </p:txBody>
      </p:sp>
      <p:sp>
        <p:nvSpPr>
          <p:cNvPr id="8" name="Text 6"/>
          <p:cNvSpPr txBox="1"/>
          <p:nvPr/>
        </p:nvSpPr>
        <p:spPr>
          <a:xfrm>
            <a:off x="832104" y="3493008"/>
            <a:ext cx="168249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VEHICLE</a:t>
            </a:r>
            <a:endParaRPr lang="en-US" sz="900" dirty="0"/>
          </a:p>
        </p:txBody>
      </p:sp>
      <p:sp>
        <p:nvSpPr>
          <p:cNvPr id="9" name="Text 7"/>
          <p:cNvSpPr txBox="1"/>
          <p:nvPr/>
        </p:nvSpPr>
        <p:spPr>
          <a:xfrm>
            <a:off x="850392" y="3904488"/>
            <a:ext cx="16459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buNone/>
            </a:pPr>
            <a:r>
              <a:rPr lang="en-US" sz="720" dirty="0">
                <a:solidFill>
                  <a:srgbClr val="A7B9C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eBus • eTaxi • EV • eTruck</a:t>
            </a:r>
            <a:endParaRPr lang="en-US" sz="720" dirty="0"/>
          </a:p>
        </p:txBody>
      </p:sp>
      <p:sp>
        <p:nvSpPr>
          <p:cNvPr id="10" name="Shape 8"/>
          <p:cNvSpPr/>
          <p:nvPr/>
        </p:nvSpPr>
        <p:spPr>
          <a:xfrm>
            <a:off x="2944368" y="2514600"/>
            <a:ext cx="1975104" cy="2029968"/>
          </a:xfrm>
          <a:prstGeom prst="roundRect">
            <a:avLst>
              <a:gd name="adj" fmla="val 8333"/>
            </a:avLst>
          </a:prstGeom>
          <a:solidFill>
            <a:srgbClr val="0E2435"/>
          </a:solidFill>
          <a:ln w="8890">
            <a:solidFill>
              <a:srgbClr val="244253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3621024" y="2724912"/>
            <a:ext cx="603504" cy="603504"/>
          </a:xfrm>
          <a:prstGeom prst="ellipse">
            <a:avLst/>
          </a:prstGeom>
          <a:solidFill>
            <a:srgbClr val="0FB8A9"/>
          </a:solidFill>
          <a:ln w="12700">
            <a:solidFill>
              <a:srgbClr val="0FB8A9">
                <a:alpha val="0"/>
              </a:srgbClr>
            </a:solidFill>
            <a:prstDash val="solid"/>
          </a:ln>
        </p:spPr>
      </p:sp>
      <p:sp>
        <p:nvSpPr>
          <p:cNvPr id="12" name="Text 10"/>
          <p:cNvSpPr txBox="1"/>
          <p:nvPr/>
        </p:nvSpPr>
        <p:spPr>
          <a:xfrm>
            <a:off x="3621024" y="2724912"/>
            <a:ext cx="603504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31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02</a:t>
            </a:r>
            <a:endParaRPr lang="en-US" sz="900" dirty="0"/>
          </a:p>
        </p:txBody>
      </p:sp>
      <p:sp>
        <p:nvSpPr>
          <p:cNvPr id="13" name="Text 11"/>
          <p:cNvSpPr txBox="1"/>
          <p:nvPr/>
        </p:nvSpPr>
        <p:spPr>
          <a:xfrm>
            <a:off x="3090672" y="3493008"/>
            <a:ext cx="168249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CHARGING</a:t>
            </a:r>
            <a:endParaRPr lang="en-US" sz="900" dirty="0"/>
          </a:p>
        </p:txBody>
      </p:sp>
      <p:sp>
        <p:nvSpPr>
          <p:cNvPr id="14" name="Text 12"/>
          <p:cNvSpPr txBox="1"/>
          <p:nvPr/>
        </p:nvSpPr>
        <p:spPr>
          <a:xfrm>
            <a:off x="3108960" y="3904488"/>
            <a:ext cx="16459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buNone/>
            </a:pPr>
            <a:r>
              <a:rPr lang="en-US" sz="720" dirty="0">
                <a:solidFill>
                  <a:srgbClr val="A7B9C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depot • rank • public • corridor</a:t>
            </a:r>
            <a:endParaRPr lang="en-US" sz="720" dirty="0"/>
          </a:p>
        </p:txBody>
      </p:sp>
      <p:sp>
        <p:nvSpPr>
          <p:cNvPr id="15" name="Shape 13"/>
          <p:cNvSpPr/>
          <p:nvPr/>
        </p:nvSpPr>
        <p:spPr>
          <a:xfrm>
            <a:off x="5202936" y="2514600"/>
            <a:ext cx="1975104" cy="2029968"/>
          </a:xfrm>
          <a:prstGeom prst="roundRect">
            <a:avLst>
              <a:gd name="adj" fmla="val 8333"/>
            </a:avLst>
          </a:prstGeom>
          <a:solidFill>
            <a:srgbClr val="0E2435"/>
          </a:solidFill>
          <a:ln w="8890">
            <a:solidFill>
              <a:srgbClr val="244253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5879592" y="2724912"/>
            <a:ext cx="603504" cy="603504"/>
          </a:xfrm>
          <a:prstGeom prst="ellipse">
            <a:avLst/>
          </a:prstGeom>
          <a:solidFill>
            <a:srgbClr val="F3C35B"/>
          </a:solidFill>
          <a:ln w="12700">
            <a:solidFill>
              <a:srgbClr val="F3C35B">
                <a:alpha val="0"/>
              </a:srgbClr>
            </a:solidFill>
            <a:prstDash val="solid"/>
          </a:ln>
        </p:spPr>
      </p:sp>
      <p:sp>
        <p:nvSpPr>
          <p:cNvPr id="17" name="Text 15"/>
          <p:cNvSpPr txBox="1"/>
          <p:nvPr/>
        </p:nvSpPr>
        <p:spPr>
          <a:xfrm>
            <a:off x="5879592" y="2724912"/>
            <a:ext cx="603504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31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03</a:t>
            </a:r>
            <a:endParaRPr lang="en-US" sz="900" dirty="0"/>
          </a:p>
        </p:txBody>
      </p:sp>
      <p:sp>
        <p:nvSpPr>
          <p:cNvPr id="18" name="Text 16"/>
          <p:cNvSpPr txBox="1"/>
          <p:nvPr/>
        </p:nvSpPr>
        <p:spPr>
          <a:xfrm>
            <a:off x="5349240" y="3493008"/>
            <a:ext cx="168249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ENERGY</a:t>
            </a:r>
            <a:endParaRPr lang="en-US" sz="900" dirty="0"/>
          </a:p>
        </p:txBody>
      </p:sp>
      <p:sp>
        <p:nvSpPr>
          <p:cNvPr id="19" name="Text 17"/>
          <p:cNvSpPr txBox="1"/>
          <p:nvPr/>
        </p:nvSpPr>
        <p:spPr>
          <a:xfrm>
            <a:off x="5367528" y="3904488"/>
            <a:ext cx="16459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buNone/>
            </a:pPr>
            <a:r>
              <a:rPr lang="en-US" sz="720" dirty="0">
                <a:solidFill>
                  <a:srgbClr val="A7B9C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grid • solar • storage</a:t>
            </a:r>
            <a:endParaRPr lang="en-US" sz="720" dirty="0"/>
          </a:p>
        </p:txBody>
      </p:sp>
      <p:sp>
        <p:nvSpPr>
          <p:cNvPr id="20" name="Shape 18"/>
          <p:cNvSpPr/>
          <p:nvPr/>
        </p:nvSpPr>
        <p:spPr>
          <a:xfrm>
            <a:off x="7461504" y="2514600"/>
            <a:ext cx="1975104" cy="2029968"/>
          </a:xfrm>
          <a:prstGeom prst="roundRect">
            <a:avLst>
              <a:gd name="adj" fmla="val 8333"/>
            </a:avLst>
          </a:prstGeom>
          <a:solidFill>
            <a:srgbClr val="0E2435"/>
          </a:solidFill>
          <a:ln w="8890">
            <a:solidFill>
              <a:srgbClr val="244253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8138160" y="2724912"/>
            <a:ext cx="603504" cy="603504"/>
          </a:xfrm>
          <a:prstGeom prst="ellipse">
            <a:avLst/>
          </a:prstGeom>
          <a:solidFill>
            <a:srgbClr val="2AB56F"/>
          </a:solidFill>
          <a:ln w="12700">
            <a:solidFill>
              <a:srgbClr val="2AB56F">
                <a:alpha val="0"/>
              </a:srgbClr>
            </a:solidFill>
            <a:prstDash val="solid"/>
          </a:ln>
        </p:spPr>
      </p:sp>
      <p:sp>
        <p:nvSpPr>
          <p:cNvPr id="22" name="Text 20"/>
          <p:cNvSpPr txBox="1"/>
          <p:nvPr/>
        </p:nvSpPr>
        <p:spPr>
          <a:xfrm>
            <a:off x="8138160" y="2724912"/>
            <a:ext cx="603504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31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04</a:t>
            </a:r>
            <a:endParaRPr lang="en-US" sz="900" dirty="0"/>
          </a:p>
        </p:txBody>
      </p:sp>
      <p:sp>
        <p:nvSpPr>
          <p:cNvPr id="23" name="Text 21"/>
          <p:cNvSpPr txBox="1"/>
          <p:nvPr/>
        </p:nvSpPr>
        <p:spPr>
          <a:xfrm>
            <a:off x="7607808" y="3493008"/>
            <a:ext cx="168249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SOFTWARE</a:t>
            </a:r>
            <a:endParaRPr lang="en-US" sz="900" dirty="0"/>
          </a:p>
        </p:txBody>
      </p:sp>
      <p:sp>
        <p:nvSpPr>
          <p:cNvPr id="24" name="Text 22"/>
          <p:cNvSpPr txBox="1"/>
          <p:nvPr/>
        </p:nvSpPr>
        <p:spPr>
          <a:xfrm>
            <a:off x="7626096" y="3904488"/>
            <a:ext cx="16459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buNone/>
            </a:pPr>
            <a:r>
              <a:rPr lang="en-US" sz="720" dirty="0">
                <a:solidFill>
                  <a:srgbClr val="A7B9C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smart charging • tariff • availability</a:t>
            </a:r>
            <a:endParaRPr lang="en-US" sz="720" dirty="0"/>
          </a:p>
        </p:txBody>
      </p:sp>
      <p:sp>
        <p:nvSpPr>
          <p:cNvPr id="25" name="Shape 23"/>
          <p:cNvSpPr/>
          <p:nvPr/>
        </p:nvSpPr>
        <p:spPr>
          <a:xfrm>
            <a:off x="9720072" y="2514600"/>
            <a:ext cx="1975104" cy="2029968"/>
          </a:xfrm>
          <a:prstGeom prst="roundRect">
            <a:avLst>
              <a:gd name="adj" fmla="val 8333"/>
            </a:avLst>
          </a:prstGeom>
          <a:solidFill>
            <a:srgbClr val="0E2435"/>
          </a:solidFill>
          <a:ln w="8890">
            <a:solidFill>
              <a:srgbClr val="244253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10396728" y="2724912"/>
            <a:ext cx="603504" cy="603504"/>
          </a:xfrm>
          <a:prstGeom prst="ellipse">
            <a:avLst/>
          </a:prstGeom>
          <a:solidFill>
            <a:srgbClr val="45D9E6"/>
          </a:solidFill>
          <a:ln w="12700">
            <a:solidFill>
              <a:srgbClr val="45D9E6">
                <a:alpha val="0"/>
              </a:srgbClr>
            </a:solidFill>
            <a:prstDash val="solid"/>
          </a:ln>
        </p:spPr>
      </p:sp>
      <p:sp>
        <p:nvSpPr>
          <p:cNvPr id="27" name="Text 25"/>
          <p:cNvSpPr txBox="1"/>
          <p:nvPr/>
        </p:nvSpPr>
        <p:spPr>
          <a:xfrm>
            <a:off x="10396728" y="2724912"/>
            <a:ext cx="603504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31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05</a:t>
            </a:r>
            <a:endParaRPr lang="en-US" sz="900" dirty="0"/>
          </a:p>
        </p:txBody>
      </p:sp>
      <p:sp>
        <p:nvSpPr>
          <p:cNvPr id="28" name="Text 26"/>
          <p:cNvSpPr txBox="1"/>
          <p:nvPr/>
        </p:nvSpPr>
        <p:spPr>
          <a:xfrm>
            <a:off x="9866376" y="3493008"/>
            <a:ext cx="168249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FINANCE</a:t>
            </a:r>
            <a:endParaRPr lang="en-US" sz="900" dirty="0"/>
          </a:p>
        </p:txBody>
      </p:sp>
      <p:sp>
        <p:nvSpPr>
          <p:cNvPr id="29" name="Text 27"/>
          <p:cNvSpPr txBox="1"/>
          <p:nvPr/>
        </p:nvSpPr>
        <p:spPr>
          <a:xfrm>
            <a:off x="9884664" y="3904488"/>
            <a:ext cx="16459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buNone/>
            </a:pPr>
            <a:r>
              <a:rPr lang="en-US" sz="720" dirty="0">
                <a:solidFill>
                  <a:srgbClr val="A7B9C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fleet finance • battery / energy service</a:t>
            </a:r>
            <a:endParaRPr lang="en-US" sz="720" dirty="0"/>
          </a:p>
        </p:txBody>
      </p:sp>
      <p:sp>
        <p:nvSpPr>
          <p:cNvPr id="30" name="Shape 28"/>
          <p:cNvSpPr/>
          <p:nvPr/>
        </p:nvSpPr>
        <p:spPr>
          <a:xfrm>
            <a:off x="1371600" y="4983480"/>
            <a:ext cx="9418320" cy="713232"/>
          </a:xfrm>
          <a:prstGeom prst="roundRect">
            <a:avLst>
              <a:gd name="adj" fmla="val 17949"/>
            </a:avLst>
          </a:prstGeom>
          <a:solidFill>
            <a:srgbClr val="0A1B29"/>
          </a:solidFill>
          <a:ln w="8890">
            <a:solidFill>
              <a:srgbClr val="234457"/>
            </a:solidFill>
            <a:prstDash val="solid"/>
          </a:ln>
        </p:spPr>
      </p:sp>
      <p:sp>
        <p:nvSpPr>
          <p:cNvPr id="31" name="Text 29"/>
          <p:cNvSpPr txBox="1"/>
          <p:nvPr/>
        </p:nvSpPr>
        <p:spPr>
          <a:xfrm>
            <a:off x="1600200" y="5184648"/>
            <a:ext cx="89611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Priority principle: integrate energy planning first where vehicles have predictable duty cycles — depots, taxi ranks, bus fleets and freight hubs.</a:t>
            </a:r>
            <a:endParaRPr lang="en-US" sz="10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92840" y="6592824"/>
            <a:ext cx="411480" cy="109728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 lIns="0" tIns="0" rIns="0" bIns="0"/>
          <a:lstStyle>
            <a:lvl1pPr>
              <a:defRPr sz="500">
                <a:solidFill>
                  <a:srgbClr val="7A8B9B"/>
                </a:solidFill>
                <a:latin typeface="Inter"/>
                <a:ea typeface="Inter"/>
                <a:cs typeface="Inter"/>
              </a:defRPr>
            </a:lvl1pPr>
          </a:lstStyle>
          <a:p>
            <a:pPr algn="r"/>
            <a:fld id="{F7021451-1387-4CA6-816F-3879F97B5CBC}" type="slidenum">
              <a:rPr b="0" lang="en-US"/>
              <a:t>20</a:t>
            </a:fld>
            <a:endParaRPr lang="en-US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411480"/>
            <a:ext cx="43891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720" b="1" spc="200" kern="0" dirty="0">
                <a:solidFill>
                  <a:srgbClr val="45D9E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19 / AI-NATIVE OPERATIONS</a:t>
            </a:r>
            <a:endParaRPr lang="en-US" sz="720" dirty="0"/>
          </a:p>
        </p:txBody>
      </p:sp>
      <p:sp>
        <p:nvSpPr>
          <p:cNvPr id="3" name="Text 1"/>
          <p:cNvSpPr txBox="1"/>
          <p:nvPr/>
        </p:nvSpPr>
        <p:spPr>
          <a:xfrm>
            <a:off x="640080" y="758952"/>
            <a:ext cx="1097280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2550" b="1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DataGrid™ + AI — intelligence should be horizontal across every mode.</a:t>
            </a:r>
            <a:endParaRPr lang="en-US" sz="2550" dirty="0"/>
          </a:p>
        </p:txBody>
      </p:sp>
      <p:sp>
        <p:nvSpPr>
          <p:cNvPr id="4" name="Text 2"/>
          <p:cNvSpPr txBox="1"/>
          <p:nvPr/>
        </p:nvSpPr>
        <p:spPr>
          <a:xfrm>
            <a:off x="658368" y="1536192"/>
            <a:ext cx="1024128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150" dirty="0">
                <a:solidFill>
                  <a:srgbClr val="A9BAC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AI is not a standalone programme. It is the analytical layer that helps the transport system predict, optimise, detect and simulate.</a:t>
            </a:r>
            <a:endParaRPr lang="en-US" sz="1150" dirty="0"/>
          </a:p>
        </p:txBody>
      </p:sp>
      <p:sp>
        <p:nvSpPr>
          <p:cNvPr id="5" name="Shape 3"/>
          <p:cNvSpPr/>
          <p:nvPr/>
        </p:nvSpPr>
        <p:spPr>
          <a:xfrm>
            <a:off x="658368" y="2240280"/>
            <a:ext cx="2542032" cy="2505456"/>
          </a:xfrm>
          <a:prstGeom prst="roundRect">
            <a:avLst>
              <a:gd name="adj" fmla="val 6569"/>
            </a:avLst>
          </a:prstGeom>
          <a:solidFill>
            <a:srgbClr val="0E2435"/>
          </a:solidFill>
          <a:ln w="8890">
            <a:solidFill>
              <a:srgbClr val="244253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859536" y="2450592"/>
            <a:ext cx="1143000" cy="256032"/>
          </a:xfrm>
          <a:prstGeom prst="roundRect">
            <a:avLst>
              <a:gd name="adj" fmla="val 50000"/>
            </a:avLst>
          </a:prstGeom>
          <a:solidFill>
            <a:srgbClr val="45D9E6"/>
          </a:solidFill>
          <a:ln w="8890">
            <a:solidFill>
              <a:srgbClr val="45D9E6">
                <a:alpha val="0"/>
              </a:srgbClr>
            </a:solidFill>
            <a:prstDash val="solid"/>
          </a:ln>
        </p:spPr>
      </p:sp>
      <p:sp>
        <p:nvSpPr>
          <p:cNvPr id="7" name="Text 5"/>
          <p:cNvSpPr txBox="1"/>
          <p:nvPr/>
        </p:nvSpPr>
        <p:spPr>
          <a:xfrm>
            <a:off x="969264" y="2459736"/>
            <a:ext cx="923544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00" b="1" spc="60" kern="0" dirty="0">
                <a:solidFill>
                  <a:srgbClr val="07131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PREDICT</a:t>
            </a:r>
            <a:endParaRPr lang="en-US" sz="700" dirty="0"/>
          </a:p>
        </p:txBody>
      </p:sp>
      <p:sp>
        <p:nvSpPr>
          <p:cNvPr id="8" name="Text 6"/>
          <p:cNvSpPr txBox="1"/>
          <p:nvPr/>
        </p:nvSpPr>
        <p:spPr>
          <a:xfrm>
            <a:off x="859536" y="3063240"/>
            <a:ext cx="2121408" cy="9326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020" b="1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demand • congestion • failure • delays • accident risk</a:t>
            </a:r>
            <a:endParaRPr lang="en-US" sz="1020" dirty="0"/>
          </a:p>
        </p:txBody>
      </p:sp>
      <p:sp>
        <p:nvSpPr>
          <p:cNvPr id="9" name="Text 7"/>
          <p:cNvSpPr txBox="1"/>
          <p:nvPr/>
        </p:nvSpPr>
        <p:spPr>
          <a:xfrm>
            <a:off x="859536" y="4069080"/>
            <a:ext cx="2121408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680" i="1" dirty="0">
                <a:solidFill>
                  <a:srgbClr val="91A6B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Human-authorised decisions</a:t>
            </a:r>
            <a:endParaRPr lang="en-US" sz="680" dirty="0"/>
          </a:p>
          <a:p>
            <a:pPr algn="l" indent="0" marL="0">
              <a:buNone/>
            </a:pPr>
            <a:r>
              <a:rPr lang="en-US" sz="680" i="1" dirty="0">
                <a:solidFill>
                  <a:srgbClr val="91A6B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for consequential regulatory and enforcement actions.</a:t>
            </a:r>
            <a:endParaRPr lang="en-US" sz="680" dirty="0"/>
          </a:p>
        </p:txBody>
      </p:sp>
      <p:sp>
        <p:nvSpPr>
          <p:cNvPr id="10" name="Shape 8"/>
          <p:cNvSpPr/>
          <p:nvPr/>
        </p:nvSpPr>
        <p:spPr>
          <a:xfrm>
            <a:off x="3419856" y="2240280"/>
            <a:ext cx="2542032" cy="2505456"/>
          </a:xfrm>
          <a:prstGeom prst="roundRect">
            <a:avLst>
              <a:gd name="adj" fmla="val 6569"/>
            </a:avLst>
          </a:prstGeom>
          <a:solidFill>
            <a:srgbClr val="0E2435"/>
          </a:solidFill>
          <a:ln w="8890">
            <a:solidFill>
              <a:srgbClr val="244253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3621024" y="2450592"/>
            <a:ext cx="1143000" cy="256032"/>
          </a:xfrm>
          <a:prstGeom prst="roundRect">
            <a:avLst>
              <a:gd name="adj" fmla="val 50000"/>
            </a:avLst>
          </a:prstGeom>
          <a:solidFill>
            <a:srgbClr val="0FB8A9"/>
          </a:solidFill>
          <a:ln w="8890">
            <a:solidFill>
              <a:srgbClr val="0FB8A9">
                <a:alpha val="0"/>
              </a:srgbClr>
            </a:solidFill>
            <a:prstDash val="solid"/>
          </a:ln>
        </p:spPr>
      </p:sp>
      <p:sp>
        <p:nvSpPr>
          <p:cNvPr id="12" name="Text 10"/>
          <p:cNvSpPr txBox="1"/>
          <p:nvPr/>
        </p:nvSpPr>
        <p:spPr>
          <a:xfrm>
            <a:off x="3730752" y="2459736"/>
            <a:ext cx="923544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00" b="1" spc="60" kern="0" dirty="0">
                <a:solidFill>
                  <a:srgbClr val="07131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OPTIMISE</a:t>
            </a:r>
            <a:endParaRPr lang="en-US" sz="700" dirty="0"/>
          </a:p>
        </p:txBody>
      </p:sp>
      <p:sp>
        <p:nvSpPr>
          <p:cNvPr id="13" name="Text 11"/>
          <p:cNvSpPr txBox="1"/>
          <p:nvPr/>
        </p:nvSpPr>
        <p:spPr>
          <a:xfrm>
            <a:off x="3621024" y="3063240"/>
            <a:ext cx="2121408" cy="9326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020" b="1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signals • schedules • routing • fleet deployment • maintenance</a:t>
            </a:r>
            <a:endParaRPr lang="en-US" sz="1020" dirty="0"/>
          </a:p>
        </p:txBody>
      </p:sp>
      <p:sp>
        <p:nvSpPr>
          <p:cNvPr id="14" name="Text 12"/>
          <p:cNvSpPr txBox="1"/>
          <p:nvPr/>
        </p:nvSpPr>
        <p:spPr>
          <a:xfrm>
            <a:off x="3621024" y="4069080"/>
            <a:ext cx="2121408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680" i="1" dirty="0">
                <a:solidFill>
                  <a:srgbClr val="91A6B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Human-authorised decisions</a:t>
            </a:r>
            <a:endParaRPr lang="en-US" sz="680" dirty="0"/>
          </a:p>
          <a:p>
            <a:pPr algn="l" indent="0" marL="0">
              <a:buNone/>
            </a:pPr>
            <a:r>
              <a:rPr lang="en-US" sz="680" i="1" dirty="0">
                <a:solidFill>
                  <a:srgbClr val="91A6B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for consequential regulatory and enforcement actions.</a:t>
            </a:r>
            <a:endParaRPr lang="en-US" sz="680" dirty="0"/>
          </a:p>
        </p:txBody>
      </p:sp>
      <p:sp>
        <p:nvSpPr>
          <p:cNvPr id="15" name="Shape 13"/>
          <p:cNvSpPr/>
          <p:nvPr/>
        </p:nvSpPr>
        <p:spPr>
          <a:xfrm>
            <a:off x="6181344" y="2240280"/>
            <a:ext cx="2542032" cy="2505456"/>
          </a:xfrm>
          <a:prstGeom prst="roundRect">
            <a:avLst>
              <a:gd name="adj" fmla="val 6569"/>
            </a:avLst>
          </a:prstGeom>
          <a:solidFill>
            <a:srgbClr val="0E2435"/>
          </a:solidFill>
          <a:ln w="8890">
            <a:solidFill>
              <a:srgbClr val="244253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6382512" y="2450592"/>
            <a:ext cx="1143000" cy="256032"/>
          </a:xfrm>
          <a:prstGeom prst="roundRect">
            <a:avLst>
              <a:gd name="adj" fmla="val 50000"/>
            </a:avLst>
          </a:prstGeom>
          <a:solidFill>
            <a:srgbClr val="F3C35B"/>
          </a:solidFill>
          <a:ln w="8890">
            <a:solidFill>
              <a:srgbClr val="F3C35B">
                <a:alpha val="0"/>
              </a:srgbClr>
            </a:solidFill>
            <a:prstDash val="solid"/>
          </a:ln>
        </p:spPr>
      </p:sp>
      <p:sp>
        <p:nvSpPr>
          <p:cNvPr id="17" name="Text 15"/>
          <p:cNvSpPr txBox="1"/>
          <p:nvPr/>
        </p:nvSpPr>
        <p:spPr>
          <a:xfrm>
            <a:off x="6492240" y="2459736"/>
            <a:ext cx="923544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00" b="1" spc="60" kern="0" dirty="0">
                <a:solidFill>
                  <a:srgbClr val="07131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DETECT</a:t>
            </a:r>
            <a:endParaRPr lang="en-US" sz="700" dirty="0"/>
          </a:p>
        </p:txBody>
      </p:sp>
      <p:sp>
        <p:nvSpPr>
          <p:cNvPr id="18" name="Text 16"/>
          <p:cNvSpPr txBox="1"/>
          <p:nvPr/>
        </p:nvSpPr>
        <p:spPr>
          <a:xfrm>
            <a:off x="6382512" y="3063240"/>
            <a:ext cx="2121408" cy="9326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020" b="1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incidents • intrusion • unsafe behaviour • fraud • equipment failure</a:t>
            </a:r>
            <a:endParaRPr lang="en-US" sz="1020" dirty="0"/>
          </a:p>
        </p:txBody>
      </p:sp>
      <p:sp>
        <p:nvSpPr>
          <p:cNvPr id="19" name="Text 17"/>
          <p:cNvSpPr txBox="1"/>
          <p:nvPr/>
        </p:nvSpPr>
        <p:spPr>
          <a:xfrm>
            <a:off x="6382512" y="4069080"/>
            <a:ext cx="2121408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680" i="1" dirty="0">
                <a:solidFill>
                  <a:srgbClr val="91A6B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Human-authorised decisions</a:t>
            </a:r>
            <a:endParaRPr lang="en-US" sz="680" dirty="0"/>
          </a:p>
          <a:p>
            <a:pPr algn="l" indent="0" marL="0">
              <a:buNone/>
            </a:pPr>
            <a:r>
              <a:rPr lang="en-US" sz="680" i="1" dirty="0">
                <a:solidFill>
                  <a:srgbClr val="91A6B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for consequential regulatory and enforcement actions.</a:t>
            </a:r>
            <a:endParaRPr lang="en-US" sz="680" dirty="0"/>
          </a:p>
        </p:txBody>
      </p:sp>
      <p:sp>
        <p:nvSpPr>
          <p:cNvPr id="20" name="Shape 18"/>
          <p:cNvSpPr/>
          <p:nvPr/>
        </p:nvSpPr>
        <p:spPr>
          <a:xfrm>
            <a:off x="8942832" y="2240280"/>
            <a:ext cx="2542032" cy="2505456"/>
          </a:xfrm>
          <a:prstGeom prst="roundRect">
            <a:avLst>
              <a:gd name="adj" fmla="val 6569"/>
            </a:avLst>
          </a:prstGeom>
          <a:solidFill>
            <a:srgbClr val="0E2435"/>
          </a:solidFill>
          <a:ln w="8890">
            <a:solidFill>
              <a:srgbClr val="244253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9144000" y="2450592"/>
            <a:ext cx="1143000" cy="256032"/>
          </a:xfrm>
          <a:prstGeom prst="roundRect">
            <a:avLst>
              <a:gd name="adj" fmla="val 50000"/>
            </a:avLst>
          </a:prstGeom>
          <a:solidFill>
            <a:srgbClr val="2AB56F"/>
          </a:solidFill>
          <a:ln w="8890">
            <a:solidFill>
              <a:srgbClr val="2AB56F">
                <a:alpha val="0"/>
              </a:srgbClr>
            </a:solidFill>
            <a:prstDash val="solid"/>
          </a:ln>
        </p:spPr>
      </p:sp>
      <p:sp>
        <p:nvSpPr>
          <p:cNvPr id="22" name="Text 20"/>
          <p:cNvSpPr txBox="1"/>
          <p:nvPr/>
        </p:nvSpPr>
        <p:spPr>
          <a:xfrm>
            <a:off x="9253728" y="2459736"/>
            <a:ext cx="923544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00" b="1" spc="60" kern="0" dirty="0">
                <a:solidFill>
                  <a:srgbClr val="07131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SIMULATE</a:t>
            </a:r>
            <a:endParaRPr lang="en-US" sz="700" dirty="0"/>
          </a:p>
        </p:txBody>
      </p:sp>
      <p:sp>
        <p:nvSpPr>
          <p:cNvPr id="23" name="Text 21"/>
          <p:cNvSpPr txBox="1"/>
          <p:nvPr/>
        </p:nvSpPr>
        <p:spPr>
          <a:xfrm>
            <a:off x="9144000" y="3063240"/>
            <a:ext cx="2121408" cy="9326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020" b="1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new infrastructure • policy • disruptions • climate events • capacity</a:t>
            </a:r>
            <a:endParaRPr lang="en-US" sz="1020" dirty="0"/>
          </a:p>
        </p:txBody>
      </p:sp>
      <p:sp>
        <p:nvSpPr>
          <p:cNvPr id="24" name="Text 22"/>
          <p:cNvSpPr txBox="1"/>
          <p:nvPr/>
        </p:nvSpPr>
        <p:spPr>
          <a:xfrm>
            <a:off x="9144000" y="4069080"/>
            <a:ext cx="2121408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680" i="1" dirty="0">
                <a:solidFill>
                  <a:srgbClr val="91A6B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Human-authorised decisions</a:t>
            </a:r>
            <a:endParaRPr lang="en-US" sz="680" dirty="0"/>
          </a:p>
          <a:p>
            <a:pPr algn="l" indent="0" marL="0">
              <a:buNone/>
            </a:pPr>
            <a:r>
              <a:rPr lang="en-US" sz="680" i="1" dirty="0">
                <a:solidFill>
                  <a:srgbClr val="91A6B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for consequential regulatory and enforcement actions.</a:t>
            </a:r>
            <a:endParaRPr lang="en-US" sz="680" dirty="0"/>
          </a:p>
        </p:txBody>
      </p:sp>
      <p:sp>
        <p:nvSpPr>
          <p:cNvPr id="25" name="Text 23"/>
          <p:cNvSpPr txBox="1"/>
          <p:nvPr/>
        </p:nvSpPr>
        <p:spPr>
          <a:xfrm>
            <a:off x="731520" y="5230368"/>
            <a:ext cx="10561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430" b="1" dirty="0">
                <a:solidFill>
                  <a:srgbClr val="F3C35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AI becomes valuable only when trusted, interoperable transport data exists.</a:t>
            </a:r>
            <a:endParaRPr lang="en-US" sz="143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92840" y="6592824"/>
            <a:ext cx="411480" cy="109728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 lIns="0" tIns="0" rIns="0" bIns="0"/>
          <a:lstStyle>
            <a:lvl1pPr>
              <a:defRPr sz="500">
                <a:solidFill>
                  <a:srgbClr val="7A8B9B"/>
                </a:solidFill>
                <a:latin typeface="Inter"/>
                <a:ea typeface="Inter"/>
                <a:cs typeface="Inter"/>
              </a:defRPr>
            </a:lvl1pPr>
          </a:lstStyle>
          <a:p>
            <a:pPr algn="r"/>
            <a:fld id="{F7021451-1387-4CA6-816F-3879F97B5CBC}" type="slidenum">
              <a:rPr b="0" lang="en-US"/>
              <a:t>21</a:t>
            </a:fld>
            <a:endParaRPr lang="en-US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411480"/>
            <a:ext cx="43891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720" b="1" spc="200" kern="0" dirty="0">
                <a:solidFill>
                  <a:srgbClr val="45D9E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20 / TRUST ARCHITECTURE</a:t>
            </a:r>
            <a:endParaRPr lang="en-US" sz="720" dirty="0"/>
          </a:p>
        </p:txBody>
      </p:sp>
      <p:sp>
        <p:nvSpPr>
          <p:cNvPr id="3" name="Text 1"/>
          <p:cNvSpPr txBox="1"/>
          <p:nvPr/>
        </p:nvSpPr>
        <p:spPr>
          <a:xfrm>
            <a:off x="640080" y="758952"/>
            <a:ext cx="1097280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2550" b="1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Digital sovereignty and cybersecurity are transport safety requirements.</a:t>
            </a:r>
            <a:endParaRPr lang="en-US" sz="2550" dirty="0"/>
          </a:p>
        </p:txBody>
      </p:sp>
      <p:sp>
        <p:nvSpPr>
          <p:cNvPr id="4" name="Text 2"/>
          <p:cNvSpPr txBox="1"/>
          <p:nvPr/>
        </p:nvSpPr>
        <p:spPr>
          <a:xfrm>
            <a:off x="658368" y="1536192"/>
            <a:ext cx="1024128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150" dirty="0">
                <a:solidFill>
                  <a:srgbClr val="A9BAC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Connected transport increases both capability and attack surface. Security therefore begins at architecture stage.</a:t>
            </a:r>
            <a:endParaRPr lang="en-US" sz="1150" dirty="0"/>
          </a:p>
        </p:txBody>
      </p:sp>
      <p:sp>
        <p:nvSpPr>
          <p:cNvPr id="5" name="Shape 3"/>
          <p:cNvSpPr/>
          <p:nvPr/>
        </p:nvSpPr>
        <p:spPr>
          <a:xfrm>
            <a:off x="658368" y="2148840"/>
            <a:ext cx="10972800" cy="603504"/>
          </a:xfrm>
          <a:prstGeom prst="roundRect">
            <a:avLst>
              <a:gd name="adj" fmla="val 27273"/>
            </a:avLst>
          </a:prstGeom>
          <a:solidFill>
            <a:srgbClr val="0E2435"/>
          </a:solidFill>
          <a:ln w="8890">
            <a:solidFill>
              <a:srgbClr val="244253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822960" y="2295144"/>
            <a:ext cx="493776" cy="256032"/>
          </a:xfrm>
          <a:prstGeom prst="roundRect">
            <a:avLst>
              <a:gd name="adj" fmla="val 50000"/>
            </a:avLst>
          </a:prstGeom>
          <a:solidFill>
            <a:srgbClr val="F3C35B"/>
          </a:solidFill>
          <a:ln w="8890">
            <a:solidFill>
              <a:srgbClr val="F3C35B">
                <a:alpha val="0"/>
              </a:srgbClr>
            </a:solidFill>
            <a:prstDash val="solid"/>
          </a:ln>
        </p:spPr>
      </p:sp>
      <p:sp>
        <p:nvSpPr>
          <p:cNvPr id="7" name="Text 5"/>
          <p:cNvSpPr txBox="1"/>
          <p:nvPr/>
        </p:nvSpPr>
        <p:spPr>
          <a:xfrm>
            <a:off x="932688" y="2304288"/>
            <a:ext cx="2743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00" b="1" spc="60" kern="0" dirty="0">
                <a:solidFill>
                  <a:srgbClr val="07131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01</a:t>
            </a:r>
            <a:endParaRPr lang="en-US" sz="700" dirty="0"/>
          </a:p>
        </p:txBody>
      </p:sp>
      <p:sp>
        <p:nvSpPr>
          <p:cNvPr id="8" name="Text 6"/>
          <p:cNvSpPr txBox="1"/>
          <p:nvPr/>
        </p:nvSpPr>
        <p:spPr>
          <a:xfrm>
            <a:off x="1444752" y="2295144"/>
            <a:ext cx="10021824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250" b="1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SOVEREIGN GOVERNANCE</a:t>
            </a:r>
            <a:endParaRPr lang="en-US" sz="1250" dirty="0"/>
          </a:p>
        </p:txBody>
      </p:sp>
      <p:sp>
        <p:nvSpPr>
          <p:cNvPr id="9" name="Text 7"/>
          <p:cNvSpPr txBox="1"/>
          <p:nvPr/>
        </p:nvSpPr>
        <p:spPr>
          <a:xfrm>
            <a:off x="822960" y="2715768"/>
            <a:ext cx="10643616" cy="-1097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880" dirty="0">
                <a:solidFill>
                  <a:srgbClr val="A8BAC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South African law • institutional custodianship • data classification</a:t>
            </a:r>
            <a:endParaRPr lang="en-US" sz="880" dirty="0"/>
          </a:p>
        </p:txBody>
      </p:sp>
      <p:sp>
        <p:nvSpPr>
          <p:cNvPr id="10" name="Shape 8"/>
          <p:cNvSpPr/>
          <p:nvPr/>
        </p:nvSpPr>
        <p:spPr>
          <a:xfrm>
            <a:off x="658368" y="2898648"/>
            <a:ext cx="10972800" cy="603504"/>
          </a:xfrm>
          <a:prstGeom prst="roundRect">
            <a:avLst>
              <a:gd name="adj" fmla="val 27273"/>
            </a:avLst>
          </a:prstGeom>
          <a:solidFill>
            <a:srgbClr val="0E2435"/>
          </a:solidFill>
          <a:ln w="8890">
            <a:solidFill>
              <a:srgbClr val="244253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822960" y="3044952"/>
            <a:ext cx="493776" cy="256032"/>
          </a:xfrm>
          <a:prstGeom prst="roundRect">
            <a:avLst>
              <a:gd name="adj" fmla="val 50000"/>
            </a:avLst>
          </a:prstGeom>
          <a:solidFill>
            <a:srgbClr val="45D9E6"/>
          </a:solidFill>
          <a:ln w="8890">
            <a:solidFill>
              <a:srgbClr val="45D9E6">
                <a:alpha val="0"/>
              </a:srgbClr>
            </a:solidFill>
            <a:prstDash val="solid"/>
          </a:ln>
        </p:spPr>
      </p:sp>
      <p:sp>
        <p:nvSpPr>
          <p:cNvPr id="12" name="Text 10"/>
          <p:cNvSpPr txBox="1"/>
          <p:nvPr/>
        </p:nvSpPr>
        <p:spPr>
          <a:xfrm>
            <a:off x="932688" y="3054096"/>
            <a:ext cx="2743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00" b="1" spc="60" kern="0" dirty="0">
                <a:solidFill>
                  <a:srgbClr val="07131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02</a:t>
            </a:r>
            <a:endParaRPr lang="en-US" sz="700" dirty="0"/>
          </a:p>
        </p:txBody>
      </p:sp>
      <p:sp>
        <p:nvSpPr>
          <p:cNvPr id="13" name="Text 11"/>
          <p:cNvSpPr txBox="1"/>
          <p:nvPr/>
        </p:nvSpPr>
        <p:spPr>
          <a:xfrm>
            <a:off x="1444752" y="3044952"/>
            <a:ext cx="10021824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250" b="1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ZERO TRUST</a:t>
            </a:r>
            <a:endParaRPr lang="en-US" sz="1250" dirty="0"/>
          </a:p>
        </p:txBody>
      </p:sp>
      <p:sp>
        <p:nvSpPr>
          <p:cNvPr id="14" name="Text 12"/>
          <p:cNvSpPr txBox="1"/>
          <p:nvPr/>
        </p:nvSpPr>
        <p:spPr>
          <a:xfrm>
            <a:off x="822960" y="3465576"/>
            <a:ext cx="10643616" cy="-1097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880" dirty="0">
                <a:solidFill>
                  <a:srgbClr val="A8BAC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identity • least privilege • segmentation • encryption</a:t>
            </a:r>
            <a:endParaRPr lang="en-US" sz="880" dirty="0"/>
          </a:p>
        </p:txBody>
      </p:sp>
      <p:sp>
        <p:nvSpPr>
          <p:cNvPr id="15" name="Shape 13"/>
          <p:cNvSpPr/>
          <p:nvPr/>
        </p:nvSpPr>
        <p:spPr>
          <a:xfrm>
            <a:off x="658368" y="3648456"/>
            <a:ext cx="10972800" cy="603504"/>
          </a:xfrm>
          <a:prstGeom prst="roundRect">
            <a:avLst>
              <a:gd name="adj" fmla="val 27273"/>
            </a:avLst>
          </a:prstGeom>
          <a:solidFill>
            <a:srgbClr val="0E2435"/>
          </a:solidFill>
          <a:ln w="8890">
            <a:solidFill>
              <a:srgbClr val="244253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822960" y="3794760"/>
            <a:ext cx="493776" cy="256032"/>
          </a:xfrm>
          <a:prstGeom prst="roundRect">
            <a:avLst>
              <a:gd name="adj" fmla="val 50000"/>
            </a:avLst>
          </a:prstGeom>
          <a:solidFill>
            <a:srgbClr val="0FB8A9"/>
          </a:solidFill>
          <a:ln w="8890">
            <a:solidFill>
              <a:srgbClr val="0FB8A9">
                <a:alpha val="0"/>
              </a:srgbClr>
            </a:solidFill>
            <a:prstDash val="solid"/>
          </a:ln>
        </p:spPr>
      </p:sp>
      <p:sp>
        <p:nvSpPr>
          <p:cNvPr id="17" name="Text 15"/>
          <p:cNvSpPr txBox="1"/>
          <p:nvPr/>
        </p:nvSpPr>
        <p:spPr>
          <a:xfrm>
            <a:off x="932688" y="3803904"/>
            <a:ext cx="2743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00" b="1" spc="60" kern="0" dirty="0">
                <a:solidFill>
                  <a:srgbClr val="07131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03</a:t>
            </a:r>
            <a:endParaRPr lang="en-US" sz="700" dirty="0"/>
          </a:p>
        </p:txBody>
      </p:sp>
      <p:sp>
        <p:nvSpPr>
          <p:cNvPr id="18" name="Text 16"/>
          <p:cNvSpPr txBox="1"/>
          <p:nvPr/>
        </p:nvSpPr>
        <p:spPr>
          <a:xfrm>
            <a:off x="1444752" y="3794760"/>
            <a:ext cx="10021824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250" b="1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SECURITY OPERATIONS</a:t>
            </a:r>
            <a:endParaRPr lang="en-US" sz="1250" dirty="0"/>
          </a:p>
        </p:txBody>
      </p:sp>
      <p:sp>
        <p:nvSpPr>
          <p:cNvPr id="19" name="Text 17"/>
          <p:cNvSpPr txBox="1"/>
          <p:nvPr/>
        </p:nvSpPr>
        <p:spPr>
          <a:xfrm>
            <a:off x="822960" y="4215384"/>
            <a:ext cx="10643616" cy="-1097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880" dirty="0">
                <a:solidFill>
                  <a:srgbClr val="A8BAC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SOC • SIEM • threat intelligence • incident response</a:t>
            </a:r>
            <a:endParaRPr lang="en-US" sz="880" dirty="0"/>
          </a:p>
        </p:txBody>
      </p:sp>
      <p:sp>
        <p:nvSpPr>
          <p:cNvPr id="20" name="Shape 18"/>
          <p:cNvSpPr/>
          <p:nvPr/>
        </p:nvSpPr>
        <p:spPr>
          <a:xfrm>
            <a:off x="658368" y="4398264"/>
            <a:ext cx="10972800" cy="603504"/>
          </a:xfrm>
          <a:prstGeom prst="roundRect">
            <a:avLst>
              <a:gd name="adj" fmla="val 27273"/>
            </a:avLst>
          </a:prstGeom>
          <a:solidFill>
            <a:srgbClr val="0E2435"/>
          </a:solidFill>
          <a:ln w="8890">
            <a:solidFill>
              <a:srgbClr val="244253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822960" y="4544568"/>
            <a:ext cx="493776" cy="256032"/>
          </a:xfrm>
          <a:prstGeom prst="roundRect">
            <a:avLst>
              <a:gd name="adj" fmla="val 50000"/>
            </a:avLst>
          </a:prstGeom>
          <a:solidFill>
            <a:srgbClr val="2AB56F"/>
          </a:solidFill>
          <a:ln w="8890">
            <a:solidFill>
              <a:srgbClr val="2AB56F">
                <a:alpha val="0"/>
              </a:srgbClr>
            </a:solidFill>
            <a:prstDash val="solid"/>
          </a:ln>
        </p:spPr>
      </p:sp>
      <p:sp>
        <p:nvSpPr>
          <p:cNvPr id="22" name="Text 20"/>
          <p:cNvSpPr txBox="1"/>
          <p:nvPr/>
        </p:nvSpPr>
        <p:spPr>
          <a:xfrm>
            <a:off x="932688" y="4553712"/>
            <a:ext cx="2743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00" b="1" spc="60" kern="0" dirty="0">
                <a:solidFill>
                  <a:srgbClr val="07131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04</a:t>
            </a:r>
            <a:endParaRPr lang="en-US" sz="700" dirty="0"/>
          </a:p>
        </p:txBody>
      </p:sp>
      <p:sp>
        <p:nvSpPr>
          <p:cNvPr id="23" name="Text 21"/>
          <p:cNvSpPr txBox="1"/>
          <p:nvPr/>
        </p:nvSpPr>
        <p:spPr>
          <a:xfrm>
            <a:off x="1444752" y="4544568"/>
            <a:ext cx="10021824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250" b="1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OT + IT RESILIENCE</a:t>
            </a:r>
            <a:endParaRPr lang="en-US" sz="1250" dirty="0"/>
          </a:p>
        </p:txBody>
      </p:sp>
      <p:sp>
        <p:nvSpPr>
          <p:cNvPr id="24" name="Text 22"/>
          <p:cNvSpPr txBox="1"/>
          <p:nvPr/>
        </p:nvSpPr>
        <p:spPr>
          <a:xfrm>
            <a:off x="822960" y="4965192"/>
            <a:ext cx="10643616" cy="-1097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880" dirty="0">
                <a:solidFill>
                  <a:srgbClr val="A8BAC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road control • signalling • port • airport • continuity</a:t>
            </a:r>
            <a:endParaRPr lang="en-US" sz="880" dirty="0"/>
          </a:p>
        </p:txBody>
      </p:sp>
      <p:sp>
        <p:nvSpPr>
          <p:cNvPr id="25" name="Shape 23"/>
          <p:cNvSpPr/>
          <p:nvPr/>
        </p:nvSpPr>
        <p:spPr>
          <a:xfrm>
            <a:off x="658368" y="5148072"/>
            <a:ext cx="10972800" cy="603504"/>
          </a:xfrm>
          <a:prstGeom prst="roundRect">
            <a:avLst>
              <a:gd name="adj" fmla="val 27273"/>
            </a:avLst>
          </a:prstGeom>
          <a:solidFill>
            <a:srgbClr val="0E2435"/>
          </a:solidFill>
          <a:ln w="8890">
            <a:solidFill>
              <a:srgbClr val="244253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822960" y="5294376"/>
            <a:ext cx="493776" cy="256032"/>
          </a:xfrm>
          <a:prstGeom prst="roundRect">
            <a:avLst>
              <a:gd name="adj" fmla="val 50000"/>
            </a:avLst>
          </a:prstGeom>
          <a:solidFill>
            <a:srgbClr val="F3C35B"/>
          </a:solidFill>
          <a:ln w="8890">
            <a:solidFill>
              <a:srgbClr val="F3C35B">
                <a:alpha val="0"/>
              </a:srgbClr>
            </a:solidFill>
            <a:prstDash val="solid"/>
          </a:ln>
        </p:spPr>
      </p:sp>
      <p:sp>
        <p:nvSpPr>
          <p:cNvPr id="27" name="Text 25"/>
          <p:cNvSpPr txBox="1"/>
          <p:nvPr/>
        </p:nvSpPr>
        <p:spPr>
          <a:xfrm>
            <a:off x="932688" y="5303520"/>
            <a:ext cx="2743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00" b="1" spc="60" kern="0" dirty="0">
                <a:solidFill>
                  <a:srgbClr val="07131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05</a:t>
            </a:r>
            <a:endParaRPr lang="en-US" sz="700" dirty="0"/>
          </a:p>
        </p:txBody>
      </p:sp>
      <p:sp>
        <p:nvSpPr>
          <p:cNvPr id="28" name="Text 26"/>
          <p:cNvSpPr txBox="1"/>
          <p:nvPr/>
        </p:nvSpPr>
        <p:spPr>
          <a:xfrm>
            <a:off x="1444752" y="5294376"/>
            <a:ext cx="10021824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250" b="1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AUDIT + AI GOVERNANCE</a:t>
            </a:r>
            <a:endParaRPr lang="en-US" sz="1250" dirty="0"/>
          </a:p>
        </p:txBody>
      </p:sp>
      <p:sp>
        <p:nvSpPr>
          <p:cNvPr id="29" name="Text 27"/>
          <p:cNvSpPr txBox="1"/>
          <p:nvPr/>
        </p:nvSpPr>
        <p:spPr>
          <a:xfrm>
            <a:off x="822960" y="5715000"/>
            <a:ext cx="10643616" cy="-1097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880" dirty="0">
                <a:solidFill>
                  <a:srgbClr val="A8BAC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traceability • human oversight • model governance</a:t>
            </a:r>
            <a:endParaRPr lang="en-US" sz="880" dirty="0"/>
          </a:p>
        </p:txBody>
      </p:sp>
      <p:sp>
        <p:nvSpPr>
          <p:cNvPr id="30" name="Text 28"/>
          <p:cNvSpPr txBox="1"/>
          <p:nvPr/>
        </p:nvSpPr>
        <p:spPr>
          <a:xfrm>
            <a:off x="868680" y="6053328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20" b="1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objective is secure, controlled interoperability — not uncontrolled data centralisation.</a:t>
            </a:r>
            <a:endParaRPr lang="en-US" sz="102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92840" y="6592824"/>
            <a:ext cx="411480" cy="109728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 lIns="0" tIns="0" rIns="0" bIns="0"/>
          <a:lstStyle>
            <a:lvl1pPr>
              <a:defRPr sz="500">
                <a:solidFill>
                  <a:srgbClr val="7A8B9B"/>
                </a:solidFill>
                <a:latin typeface="Inter"/>
                <a:ea typeface="Inter"/>
                <a:cs typeface="Inter"/>
              </a:defRPr>
            </a:lvl1pPr>
          </a:lstStyle>
          <a:p>
            <a:pPr algn="r"/>
            <a:fld id="{F7021451-1387-4CA6-816F-3879F97B5CBC}" type="slidenum">
              <a:rPr b="0" lang="en-US"/>
              <a:t>22</a:t>
            </a:fld>
            <a:endParaRPr lang="en-US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411480"/>
            <a:ext cx="43891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720" b="1" spc="200" kern="0" dirty="0">
                <a:solidFill>
                  <a:srgbClr val="45D9E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21 / PROGRAMME STRUCTURE</a:t>
            </a:r>
            <a:endParaRPr lang="en-US" sz="720" dirty="0"/>
          </a:p>
        </p:txBody>
      </p:sp>
      <p:sp>
        <p:nvSpPr>
          <p:cNvPr id="3" name="Text 1"/>
          <p:cNvSpPr txBox="1"/>
          <p:nvPr/>
        </p:nvSpPr>
        <p:spPr>
          <a:xfrm>
            <a:off x="640080" y="758952"/>
            <a:ext cx="1097280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2550" b="1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 national programme delivered as modular workstreams under one controlled architecture.</a:t>
            </a:r>
            <a:endParaRPr lang="en-US" sz="2550" dirty="0"/>
          </a:p>
        </p:txBody>
      </p:sp>
      <p:sp>
        <p:nvSpPr>
          <p:cNvPr id="4" name="Text 2"/>
          <p:cNvSpPr txBox="1"/>
          <p:nvPr/>
        </p:nvSpPr>
        <p:spPr>
          <a:xfrm>
            <a:off x="658368" y="1536192"/>
            <a:ext cx="1024128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150" dirty="0">
                <a:solidFill>
                  <a:srgbClr val="A9BAC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Shared platforms are centralised; modal and field packages remain modular. This controls complexity and procurement risk.</a:t>
            </a:r>
            <a:endParaRPr lang="en-US" sz="1150" dirty="0"/>
          </a:p>
        </p:txBody>
      </p:sp>
      <p:sp>
        <p:nvSpPr>
          <p:cNvPr id="5" name="Shape 3"/>
          <p:cNvSpPr/>
          <p:nvPr/>
        </p:nvSpPr>
        <p:spPr>
          <a:xfrm>
            <a:off x="658368" y="2148840"/>
            <a:ext cx="2542032" cy="3337560"/>
          </a:xfrm>
          <a:prstGeom prst="roundRect">
            <a:avLst>
              <a:gd name="adj" fmla="val 6475"/>
            </a:avLst>
          </a:prstGeom>
          <a:solidFill>
            <a:srgbClr val="0E2435"/>
          </a:solidFill>
          <a:ln w="8890">
            <a:solidFill>
              <a:srgbClr val="244253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841248" y="2359152"/>
            <a:ext cx="502920" cy="256032"/>
          </a:xfrm>
          <a:prstGeom prst="roundRect">
            <a:avLst>
              <a:gd name="adj" fmla="val 50000"/>
            </a:avLst>
          </a:prstGeom>
          <a:solidFill>
            <a:srgbClr val="45D9E6"/>
          </a:solidFill>
          <a:ln w="8890">
            <a:solidFill>
              <a:srgbClr val="45D9E6">
                <a:alpha val="0"/>
              </a:srgbClr>
            </a:solidFill>
            <a:prstDash val="solid"/>
          </a:ln>
        </p:spPr>
      </p:sp>
      <p:sp>
        <p:nvSpPr>
          <p:cNvPr id="7" name="Text 5"/>
          <p:cNvSpPr txBox="1"/>
          <p:nvPr/>
        </p:nvSpPr>
        <p:spPr>
          <a:xfrm>
            <a:off x="950976" y="2368296"/>
            <a:ext cx="283464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00" b="1" spc="60" kern="0" dirty="0">
                <a:solidFill>
                  <a:srgbClr val="07131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01</a:t>
            </a:r>
            <a:endParaRPr lang="en-US" sz="700" dirty="0"/>
          </a:p>
        </p:txBody>
      </p:sp>
      <p:sp>
        <p:nvSpPr>
          <p:cNvPr id="8" name="Text 6"/>
          <p:cNvSpPr txBox="1"/>
          <p:nvPr/>
        </p:nvSpPr>
        <p:spPr>
          <a:xfrm>
            <a:off x="841248" y="2898648"/>
            <a:ext cx="2139696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970" b="1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COMMON NATIONAL PLATFORMS</a:t>
            </a:r>
            <a:endParaRPr lang="en-US" sz="970" dirty="0"/>
          </a:p>
        </p:txBody>
      </p:sp>
      <p:sp>
        <p:nvSpPr>
          <p:cNvPr id="9" name="Shape 7"/>
          <p:cNvSpPr/>
          <p:nvPr/>
        </p:nvSpPr>
        <p:spPr>
          <a:xfrm>
            <a:off x="868680" y="3639312"/>
            <a:ext cx="73152" cy="73152"/>
          </a:xfrm>
          <a:prstGeom prst="ellipse">
            <a:avLst/>
          </a:prstGeom>
          <a:solidFill>
            <a:srgbClr val="45D9E6"/>
          </a:solidFill>
          <a:ln w="12700">
            <a:solidFill>
              <a:srgbClr val="45D9E6">
                <a:alpha val="0"/>
              </a:srgbClr>
            </a:solidFill>
            <a:prstDash val="solid"/>
          </a:ln>
        </p:spPr>
      </p:sp>
      <p:sp>
        <p:nvSpPr>
          <p:cNvPr id="10" name="Text 8"/>
          <p:cNvSpPr txBox="1"/>
          <p:nvPr/>
        </p:nvSpPr>
        <p:spPr>
          <a:xfrm>
            <a:off x="1042416" y="354787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720" b="1" dirty="0">
                <a:solidFill>
                  <a:srgbClr val="C9D5D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TransportOS</a:t>
            </a:r>
            <a:endParaRPr lang="en-US" sz="720" dirty="0"/>
          </a:p>
        </p:txBody>
      </p:sp>
      <p:sp>
        <p:nvSpPr>
          <p:cNvPr id="11" name="Shape 9"/>
          <p:cNvSpPr/>
          <p:nvPr/>
        </p:nvSpPr>
        <p:spPr>
          <a:xfrm>
            <a:off x="868680" y="3922776"/>
            <a:ext cx="73152" cy="73152"/>
          </a:xfrm>
          <a:prstGeom prst="ellipse">
            <a:avLst/>
          </a:prstGeom>
          <a:solidFill>
            <a:srgbClr val="45D9E6"/>
          </a:solidFill>
          <a:ln w="12700">
            <a:solidFill>
              <a:srgbClr val="45D9E6">
                <a:alpha val="0"/>
              </a:srgbClr>
            </a:solidFill>
            <a:prstDash val="solid"/>
          </a:ln>
        </p:spPr>
      </p:sp>
      <p:sp>
        <p:nvSpPr>
          <p:cNvPr id="12" name="Text 10"/>
          <p:cNvSpPr txBox="1"/>
          <p:nvPr/>
        </p:nvSpPr>
        <p:spPr>
          <a:xfrm>
            <a:off x="1042416" y="3831336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720" dirty="0">
                <a:solidFill>
                  <a:srgbClr val="C9D5D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Data Exchange</a:t>
            </a:r>
            <a:endParaRPr lang="en-US" sz="720" dirty="0"/>
          </a:p>
        </p:txBody>
      </p:sp>
      <p:sp>
        <p:nvSpPr>
          <p:cNvPr id="13" name="Shape 11"/>
          <p:cNvSpPr/>
          <p:nvPr/>
        </p:nvSpPr>
        <p:spPr>
          <a:xfrm>
            <a:off x="868680" y="4206240"/>
            <a:ext cx="73152" cy="73152"/>
          </a:xfrm>
          <a:prstGeom prst="ellipse">
            <a:avLst/>
          </a:prstGeom>
          <a:solidFill>
            <a:srgbClr val="45D9E6"/>
          </a:solidFill>
          <a:ln w="12700">
            <a:solidFill>
              <a:srgbClr val="45D9E6">
                <a:alpha val="0"/>
              </a:srgbClr>
            </a:solidFill>
            <a:prstDash val="solid"/>
          </a:ln>
        </p:spPr>
      </p:sp>
      <p:sp>
        <p:nvSpPr>
          <p:cNvPr id="14" name="Text 12"/>
          <p:cNvSpPr txBox="1"/>
          <p:nvPr/>
        </p:nvSpPr>
        <p:spPr>
          <a:xfrm>
            <a:off x="1042416" y="4114800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720" dirty="0">
                <a:solidFill>
                  <a:srgbClr val="C9D5D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Digital Twin</a:t>
            </a:r>
            <a:endParaRPr lang="en-US" sz="720" dirty="0"/>
          </a:p>
        </p:txBody>
      </p:sp>
      <p:sp>
        <p:nvSpPr>
          <p:cNvPr id="15" name="Shape 13"/>
          <p:cNvSpPr/>
          <p:nvPr/>
        </p:nvSpPr>
        <p:spPr>
          <a:xfrm>
            <a:off x="868680" y="4489704"/>
            <a:ext cx="73152" cy="73152"/>
          </a:xfrm>
          <a:prstGeom prst="ellipse">
            <a:avLst/>
          </a:prstGeom>
          <a:solidFill>
            <a:srgbClr val="45D9E6"/>
          </a:solidFill>
          <a:ln w="12700">
            <a:solidFill>
              <a:srgbClr val="45D9E6">
                <a:alpha val="0"/>
              </a:srgbClr>
            </a:solidFill>
            <a:prstDash val="solid"/>
          </a:ln>
        </p:spPr>
      </p:sp>
      <p:sp>
        <p:nvSpPr>
          <p:cNvPr id="16" name="Text 14"/>
          <p:cNvSpPr txBox="1"/>
          <p:nvPr/>
        </p:nvSpPr>
        <p:spPr>
          <a:xfrm>
            <a:off x="1042416" y="4398264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720" dirty="0">
                <a:solidFill>
                  <a:srgbClr val="C9D5D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Control Tower</a:t>
            </a:r>
            <a:endParaRPr lang="en-US" sz="720" dirty="0"/>
          </a:p>
        </p:txBody>
      </p:sp>
      <p:sp>
        <p:nvSpPr>
          <p:cNvPr id="17" name="Shape 15"/>
          <p:cNvSpPr/>
          <p:nvPr/>
        </p:nvSpPr>
        <p:spPr>
          <a:xfrm>
            <a:off x="868680" y="4773168"/>
            <a:ext cx="73152" cy="73152"/>
          </a:xfrm>
          <a:prstGeom prst="ellipse">
            <a:avLst/>
          </a:prstGeom>
          <a:solidFill>
            <a:srgbClr val="45D9E6"/>
          </a:solidFill>
          <a:ln w="12700">
            <a:solidFill>
              <a:srgbClr val="45D9E6">
                <a:alpha val="0"/>
              </a:srgbClr>
            </a:solidFill>
            <a:prstDash val="solid"/>
          </a:ln>
        </p:spPr>
      </p:sp>
      <p:sp>
        <p:nvSpPr>
          <p:cNvPr id="18" name="Text 16"/>
          <p:cNvSpPr txBox="1"/>
          <p:nvPr/>
        </p:nvSpPr>
        <p:spPr>
          <a:xfrm>
            <a:off x="1042416" y="4681728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720" dirty="0">
                <a:solidFill>
                  <a:srgbClr val="C9D5D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Cybersecurity</a:t>
            </a:r>
            <a:endParaRPr lang="en-US" sz="720" dirty="0"/>
          </a:p>
        </p:txBody>
      </p:sp>
      <p:sp>
        <p:nvSpPr>
          <p:cNvPr id="19" name="Shape 17"/>
          <p:cNvSpPr/>
          <p:nvPr/>
        </p:nvSpPr>
        <p:spPr>
          <a:xfrm>
            <a:off x="3447288" y="2148840"/>
            <a:ext cx="2542032" cy="3337560"/>
          </a:xfrm>
          <a:prstGeom prst="roundRect">
            <a:avLst>
              <a:gd name="adj" fmla="val 6475"/>
            </a:avLst>
          </a:prstGeom>
          <a:solidFill>
            <a:srgbClr val="0E2435"/>
          </a:solidFill>
          <a:ln w="8890">
            <a:solidFill>
              <a:srgbClr val="244253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3630168" y="2359152"/>
            <a:ext cx="502920" cy="256032"/>
          </a:xfrm>
          <a:prstGeom prst="roundRect">
            <a:avLst>
              <a:gd name="adj" fmla="val 50000"/>
            </a:avLst>
          </a:prstGeom>
          <a:solidFill>
            <a:srgbClr val="F3C35B"/>
          </a:solidFill>
          <a:ln w="8890">
            <a:solidFill>
              <a:srgbClr val="F3C35B">
                <a:alpha val="0"/>
              </a:srgbClr>
            </a:solidFill>
            <a:prstDash val="solid"/>
          </a:ln>
        </p:spPr>
      </p:sp>
      <p:sp>
        <p:nvSpPr>
          <p:cNvPr id="21" name="Text 19"/>
          <p:cNvSpPr txBox="1"/>
          <p:nvPr/>
        </p:nvSpPr>
        <p:spPr>
          <a:xfrm>
            <a:off x="3739896" y="2368296"/>
            <a:ext cx="283464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00" b="1" spc="60" kern="0" dirty="0">
                <a:solidFill>
                  <a:srgbClr val="07131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02</a:t>
            </a:r>
            <a:endParaRPr lang="en-US" sz="700" dirty="0"/>
          </a:p>
        </p:txBody>
      </p:sp>
      <p:sp>
        <p:nvSpPr>
          <p:cNvPr id="22" name="Text 20"/>
          <p:cNvSpPr txBox="1"/>
          <p:nvPr/>
        </p:nvSpPr>
        <p:spPr>
          <a:xfrm>
            <a:off x="3630168" y="2898648"/>
            <a:ext cx="2139696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970" b="1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MODAL DIGITAL PROGRAMMES</a:t>
            </a:r>
            <a:endParaRPr lang="en-US" sz="970" dirty="0"/>
          </a:p>
        </p:txBody>
      </p:sp>
      <p:sp>
        <p:nvSpPr>
          <p:cNvPr id="23" name="Shape 21"/>
          <p:cNvSpPr/>
          <p:nvPr/>
        </p:nvSpPr>
        <p:spPr>
          <a:xfrm>
            <a:off x="3657600" y="3639312"/>
            <a:ext cx="73152" cy="73152"/>
          </a:xfrm>
          <a:prstGeom prst="ellipse">
            <a:avLst/>
          </a:prstGeom>
          <a:solidFill>
            <a:srgbClr val="F3C35B"/>
          </a:solidFill>
          <a:ln w="12700">
            <a:solidFill>
              <a:srgbClr val="F3C35B">
                <a:alpha val="0"/>
              </a:srgbClr>
            </a:solidFill>
            <a:prstDash val="solid"/>
          </a:ln>
        </p:spPr>
      </p:sp>
      <p:sp>
        <p:nvSpPr>
          <p:cNvPr id="24" name="Text 22"/>
          <p:cNvSpPr txBox="1"/>
          <p:nvPr/>
        </p:nvSpPr>
        <p:spPr>
          <a:xfrm>
            <a:off x="3831336" y="354787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720" b="1" dirty="0">
                <a:solidFill>
                  <a:srgbClr val="C9D5D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Road</a:t>
            </a:r>
            <a:endParaRPr lang="en-US" sz="720" dirty="0"/>
          </a:p>
        </p:txBody>
      </p:sp>
      <p:sp>
        <p:nvSpPr>
          <p:cNvPr id="25" name="Shape 23"/>
          <p:cNvSpPr/>
          <p:nvPr/>
        </p:nvSpPr>
        <p:spPr>
          <a:xfrm>
            <a:off x="3657600" y="3922776"/>
            <a:ext cx="73152" cy="73152"/>
          </a:xfrm>
          <a:prstGeom prst="ellipse">
            <a:avLst/>
          </a:prstGeom>
          <a:solidFill>
            <a:srgbClr val="F3C35B"/>
          </a:solidFill>
          <a:ln w="12700">
            <a:solidFill>
              <a:srgbClr val="F3C35B">
                <a:alpha val="0"/>
              </a:srgbClr>
            </a:solidFill>
            <a:prstDash val="solid"/>
          </a:ln>
        </p:spPr>
      </p:sp>
      <p:sp>
        <p:nvSpPr>
          <p:cNvPr id="26" name="Text 24"/>
          <p:cNvSpPr txBox="1"/>
          <p:nvPr/>
        </p:nvSpPr>
        <p:spPr>
          <a:xfrm>
            <a:off x="3831336" y="3831336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720" dirty="0">
                <a:solidFill>
                  <a:srgbClr val="C9D5D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Public Mobility</a:t>
            </a:r>
            <a:endParaRPr lang="en-US" sz="720" dirty="0"/>
          </a:p>
        </p:txBody>
      </p:sp>
      <p:sp>
        <p:nvSpPr>
          <p:cNvPr id="27" name="Shape 25"/>
          <p:cNvSpPr/>
          <p:nvPr/>
        </p:nvSpPr>
        <p:spPr>
          <a:xfrm>
            <a:off x="3657600" y="4206240"/>
            <a:ext cx="73152" cy="73152"/>
          </a:xfrm>
          <a:prstGeom prst="ellipse">
            <a:avLst/>
          </a:prstGeom>
          <a:solidFill>
            <a:srgbClr val="F3C35B"/>
          </a:solidFill>
          <a:ln w="12700">
            <a:solidFill>
              <a:srgbClr val="F3C35B">
                <a:alpha val="0"/>
              </a:srgbClr>
            </a:solidFill>
            <a:prstDash val="solid"/>
          </a:ln>
        </p:spPr>
      </p:sp>
      <p:sp>
        <p:nvSpPr>
          <p:cNvPr id="28" name="Text 26"/>
          <p:cNvSpPr txBox="1"/>
          <p:nvPr/>
        </p:nvSpPr>
        <p:spPr>
          <a:xfrm>
            <a:off x="3831336" y="4114800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720" dirty="0">
                <a:solidFill>
                  <a:srgbClr val="C9D5D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Taxi</a:t>
            </a:r>
            <a:endParaRPr lang="en-US" sz="720" dirty="0"/>
          </a:p>
        </p:txBody>
      </p:sp>
      <p:sp>
        <p:nvSpPr>
          <p:cNvPr id="29" name="Shape 27"/>
          <p:cNvSpPr/>
          <p:nvPr/>
        </p:nvSpPr>
        <p:spPr>
          <a:xfrm>
            <a:off x="3657600" y="4489704"/>
            <a:ext cx="73152" cy="73152"/>
          </a:xfrm>
          <a:prstGeom prst="ellipse">
            <a:avLst/>
          </a:prstGeom>
          <a:solidFill>
            <a:srgbClr val="F3C35B"/>
          </a:solidFill>
          <a:ln w="12700">
            <a:solidFill>
              <a:srgbClr val="F3C35B">
                <a:alpha val="0"/>
              </a:srgbClr>
            </a:solidFill>
            <a:prstDash val="solid"/>
          </a:ln>
        </p:spPr>
      </p:sp>
      <p:sp>
        <p:nvSpPr>
          <p:cNvPr id="30" name="Text 28"/>
          <p:cNvSpPr txBox="1"/>
          <p:nvPr/>
        </p:nvSpPr>
        <p:spPr>
          <a:xfrm>
            <a:off x="3831336" y="4398264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720" dirty="0">
                <a:solidFill>
                  <a:srgbClr val="C9D5D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Rail</a:t>
            </a:r>
            <a:endParaRPr lang="en-US" sz="720" dirty="0"/>
          </a:p>
        </p:txBody>
      </p:sp>
      <p:sp>
        <p:nvSpPr>
          <p:cNvPr id="31" name="Shape 29"/>
          <p:cNvSpPr/>
          <p:nvPr/>
        </p:nvSpPr>
        <p:spPr>
          <a:xfrm>
            <a:off x="3657600" y="4773168"/>
            <a:ext cx="73152" cy="73152"/>
          </a:xfrm>
          <a:prstGeom prst="ellipse">
            <a:avLst/>
          </a:prstGeom>
          <a:solidFill>
            <a:srgbClr val="F3C35B"/>
          </a:solidFill>
          <a:ln w="12700">
            <a:solidFill>
              <a:srgbClr val="F3C35B">
                <a:alpha val="0"/>
              </a:srgbClr>
            </a:solidFill>
            <a:prstDash val="solid"/>
          </a:ln>
        </p:spPr>
      </p:sp>
      <p:sp>
        <p:nvSpPr>
          <p:cNvPr id="32" name="Text 30"/>
          <p:cNvSpPr txBox="1"/>
          <p:nvPr/>
        </p:nvSpPr>
        <p:spPr>
          <a:xfrm>
            <a:off x="3831336" y="4681728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720" dirty="0">
                <a:solidFill>
                  <a:srgbClr val="C9D5D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Freight</a:t>
            </a:r>
            <a:endParaRPr lang="en-US" sz="720" dirty="0"/>
          </a:p>
        </p:txBody>
      </p:sp>
      <p:sp>
        <p:nvSpPr>
          <p:cNvPr id="33" name="Shape 31"/>
          <p:cNvSpPr/>
          <p:nvPr/>
        </p:nvSpPr>
        <p:spPr>
          <a:xfrm>
            <a:off x="3657600" y="5056632"/>
            <a:ext cx="73152" cy="73152"/>
          </a:xfrm>
          <a:prstGeom prst="ellipse">
            <a:avLst/>
          </a:prstGeom>
          <a:solidFill>
            <a:srgbClr val="F3C35B"/>
          </a:solidFill>
          <a:ln w="12700">
            <a:solidFill>
              <a:srgbClr val="F3C35B">
                <a:alpha val="0"/>
              </a:srgbClr>
            </a:solidFill>
            <a:prstDash val="solid"/>
          </a:ln>
        </p:spPr>
      </p:sp>
      <p:sp>
        <p:nvSpPr>
          <p:cNvPr id="34" name="Text 32"/>
          <p:cNvSpPr txBox="1"/>
          <p:nvPr/>
        </p:nvSpPr>
        <p:spPr>
          <a:xfrm>
            <a:off x="3831336" y="496519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720" dirty="0">
                <a:solidFill>
                  <a:srgbClr val="C9D5D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Port</a:t>
            </a:r>
            <a:endParaRPr lang="en-US" sz="720" dirty="0"/>
          </a:p>
        </p:txBody>
      </p:sp>
      <p:sp>
        <p:nvSpPr>
          <p:cNvPr id="35" name="Shape 33"/>
          <p:cNvSpPr/>
          <p:nvPr/>
        </p:nvSpPr>
        <p:spPr>
          <a:xfrm>
            <a:off x="3657600" y="5340096"/>
            <a:ext cx="73152" cy="73152"/>
          </a:xfrm>
          <a:prstGeom prst="ellipse">
            <a:avLst/>
          </a:prstGeom>
          <a:solidFill>
            <a:srgbClr val="F3C35B"/>
          </a:solidFill>
          <a:ln w="12700">
            <a:solidFill>
              <a:srgbClr val="F3C35B">
                <a:alpha val="0"/>
              </a:srgbClr>
            </a:solidFill>
            <a:prstDash val="solid"/>
          </a:ln>
        </p:spPr>
      </p:sp>
      <p:sp>
        <p:nvSpPr>
          <p:cNvPr id="36" name="Text 34"/>
          <p:cNvSpPr txBox="1"/>
          <p:nvPr/>
        </p:nvSpPr>
        <p:spPr>
          <a:xfrm>
            <a:off x="3831336" y="5248656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720" dirty="0">
                <a:solidFill>
                  <a:srgbClr val="C9D5D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Aviation</a:t>
            </a:r>
            <a:endParaRPr lang="en-US" sz="720" dirty="0"/>
          </a:p>
        </p:txBody>
      </p:sp>
      <p:sp>
        <p:nvSpPr>
          <p:cNvPr id="37" name="Shape 35"/>
          <p:cNvSpPr/>
          <p:nvPr/>
        </p:nvSpPr>
        <p:spPr>
          <a:xfrm>
            <a:off x="3657600" y="5623560"/>
            <a:ext cx="73152" cy="73152"/>
          </a:xfrm>
          <a:prstGeom prst="ellipse">
            <a:avLst/>
          </a:prstGeom>
          <a:solidFill>
            <a:srgbClr val="F3C35B"/>
          </a:solidFill>
          <a:ln w="12700">
            <a:solidFill>
              <a:srgbClr val="F3C35B">
                <a:alpha val="0"/>
              </a:srgbClr>
            </a:solidFill>
            <a:prstDash val="solid"/>
          </a:ln>
        </p:spPr>
      </p:sp>
      <p:sp>
        <p:nvSpPr>
          <p:cNvPr id="38" name="Text 36"/>
          <p:cNvSpPr txBox="1"/>
          <p:nvPr/>
        </p:nvSpPr>
        <p:spPr>
          <a:xfrm>
            <a:off x="3831336" y="5532120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720" dirty="0">
                <a:solidFill>
                  <a:srgbClr val="C9D5D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Maritime</a:t>
            </a:r>
            <a:endParaRPr lang="en-US" sz="720" dirty="0"/>
          </a:p>
        </p:txBody>
      </p:sp>
      <p:sp>
        <p:nvSpPr>
          <p:cNvPr id="39" name="Shape 37"/>
          <p:cNvSpPr/>
          <p:nvPr/>
        </p:nvSpPr>
        <p:spPr>
          <a:xfrm>
            <a:off x="6236208" y="2148840"/>
            <a:ext cx="2542032" cy="3337560"/>
          </a:xfrm>
          <a:prstGeom prst="roundRect">
            <a:avLst>
              <a:gd name="adj" fmla="val 6475"/>
            </a:avLst>
          </a:prstGeom>
          <a:solidFill>
            <a:srgbClr val="0E2435"/>
          </a:solidFill>
          <a:ln w="8890">
            <a:solidFill>
              <a:srgbClr val="244253"/>
            </a:solidFill>
            <a:prstDash val="solid"/>
          </a:ln>
        </p:spPr>
      </p:sp>
      <p:sp>
        <p:nvSpPr>
          <p:cNvPr id="40" name="Shape 38"/>
          <p:cNvSpPr/>
          <p:nvPr/>
        </p:nvSpPr>
        <p:spPr>
          <a:xfrm>
            <a:off x="6419088" y="2359152"/>
            <a:ext cx="502920" cy="256032"/>
          </a:xfrm>
          <a:prstGeom prst="roundRect">
            <a:avLst>
              <a:gd name="adj" fmla="val 50000"/>
            </a:avLst>
          </a:prstGeom>
          <a:solidFill>
            <a:srgbClr val="0FB8A9"/>
          </a:solidFill>
          <a:ln w="8890">
            <a:solidFill>
              <a:srgbClr val="0FB8A9">
                <a:alpha val="0"/>
              </a:srgbClr>
            </a:solidFill>
            <a:prstDash val="solid"/>
          </a:ln>
        </p:spPr>
      </p:sp>
      <p:sp>
        <p:nvSpPr>
          <p:cNvPr id="41" name="Text 39"/>
          <p:cNvSpPr txBox="1"/>
          <p:nvPr/>
        </p:nvSpPr>
        <p:spPr>
          <a:xfrm>
            <a:off x="6528816" y="2368296"/>
            <a:ext cx="283464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00" b="1" spc="60" kern="0" dirty="0">
                <a:solidFill>
                  <a:srgbClr val="07131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03</a:t>
            </a:r>
            <a:endParaRPr lang="en-US" sz="700" dirty="0"/>
          </a:p>
        </p:txBody>
      </p:sp>
      <p:sp>
        <p:nvSpPr>
          <p:cNvPr id="42" name="Text 40"/>
          <p:cNvSpPr txBox="1"/>
          <p:nvPr/>
        </p:nvSpPr>
        <p:spPr>
          <a:xfrm>
            <a:off x="6419088" y="2898648"/>
            <a:ext cx="2139696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970" b="1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FIELD INFRASTRUCTURE</a:t>
            </a:r>
            <a:endParaRPr lang="en-US" sz="970" dirty="0"/>
          </a:p>
        </p:txBody>
      </p:sp>
      <p:sp>
        <p:nvSpPr>
          <p:cNvPr id="43" name="Shape 41"/>
          <p:cNvSpPr/>
          <p:nvPr/>
        </p:nvSpPr>
        <p:spPr>
          <a:xfrm>
            <a:off x="6446520" y="3639312"/>
            <a:ext cx="73152" cy="73152"/>
          </a:xfrm>
          <a:prstGeom prst="ellipse">
            <a:avLst/>
          </a:prstGeom>
          <a:solidFill>
            <a:srgbClr val="0FB8A9"/>
          </a:solidFill>
          <a:ln w="12700">
            <a:solidFill>
              <a:srgbClr val="0FB8A9">
                <a:alpha val="0"/>
              </a:srgbClr>
            </a:solidFill>
            <a:prstDash val="solid"/>
          </a:ln>
        </p:spPr>
      </p:sp>
      <p:sp>
        <p:nvSpPr>
          <p:cNvPr id="44" name="Text 42"/>
          <p:cNvSpPr txBox="1"/>
          <p:nvPr/>
        </p:nvSpPr>
        <p:spPr>
          <a:xfrm>
            <a:off x="6620256" y="354787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720" b="1" dirty="0">
                <a:solidFill>
                  <a:srgbClr val="C9D5D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Sensors</a:t>
            </a:r>
            <a:endParaRPr lang="en-US" sz="720" dirty="0"/>
          </a:p>
        </p:txBody>
      </p:sp>
      <p:sp>
        <p:nvSpPr>
          <p:cNvPr id="45" name="Shape 43"/>
          <p:cNvSpPr/>
          <p:nvPr/>
        </p:nvSpPr>
        <p:spPr>
          <a:xfrm>
            <a:off x="6446520" y="3922776"/>
            <a:ext cx="73152" cy="73152"/>
          </a:xfrm>
          <a:prstGeom prst="ellipse">
            <a:avLst/>
          </a:prstGeom>
          <a:solidFill>
            <a:srgbClr val="0FB8A9"/>
          </a:solidFill>
          <a:ln w="12700">
            <a:solidFill>
              <a:srgbClr val="0FB8A9">
                <a:alpha val="0"/>
              </a:srgbClr>
            </a:solidFill>
            <a:prstDash val="solid"/>
          </a:ln>
        </p:spPr>
      </p:sp>
      <p:sp>
        <p:nvSpPr>
          <p:cNvPr id="46" name="Text 44"/>
          <p:cNvSpPr txBox="1"/>
          <p:nvPr/>
        </p:nvSpPr>
        <p:spPr>
          <a:xfrm>
            <a:off x="6620256" y="3831336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720" dirty="0">
                <a:solidFill>
                  <a:srgbClr val="C9D5D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Cameras</a:t>
            </a:r>
            <a:endParaRPr lang="en-US" sz="720" dirty="0"/>
          </a:p>
        </p:txBody>
      </p:sp>
      <p:sp>
        <p:nvSpPr>
          <p:cNvPr id="47" name="Shape 45"/>
          <p:cNvSpPr/>
          <p:nvPr/>
        </p:nvSpPr>
        <p:spPr>
          <a:xfrm>
            <a:off x="6446520" y="4206240"/>
            <a:ext cx="73152" cy="73152"/>
          </a:xfrm>
          <a:prstGeom prst="ellipse">
            <a:avLst/>
          </a:prstGeom>
          <a:solidFill>
            <a:srgbClr val="0FB8A9"/>
          </a:solidFill>
          <a:ln w="12700">
            <a:solidFill>
              <a:srgbClr val="0FB8A9">
                <a:alpha val="0"/>
              </a:srgbClr>
            </a:solidFill>
            <a:prstDash val="solid"/>
          </a:ln>
        </p:spPr>
      </p:sp>
      <p:sp>
        <p:nvSpPr>
          <p:cNvPr id="48" name="Text 46"/>
          <p:cNvSpPr txBox="1"/>
          <p:nvPr/>
        </p:nvSpPr>
        <p:spPr>
          <a:xfrm>
            <a:off x="6620256" y="4114800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720" dirty="0">
                <a:solidFill>
                  <a:srgbClr val="C9D5D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Connectivity</a:t>
            </a:r>
            <a:endParaRPr lang="en-US" sz="720" dirty="0"/>
          </a:p>
        </p:txBody>
      </p:sp>
      <p:sp>
        <p:nvSpPr>
          <p:cNvPr id="49" name="Shape 47"/>
          <p:cNvSpPr/>
          <p:nvPr/>
        </p:nvSpPr>
        <p:spPr>
          <a:xfrm>
            <a:off x="6446520" y="4489704"/>
            <a:ext cx="73152" cy="73152"/>
          </a:xfrm>
          <a:prstGeom prst="ellipse">
            <a:avLst/>
          </a:prstGeom>
          <a:solidFill>
            <a:srgbClr val="0FB8A9"/>
          </a:solidFill>
          <a:ln w="12700">
            <a:solidFill>
              <a:srgbClr val="0FB8A9">
                <a:alpha val="0"/>
              </a:srgbClr>
            </a:solidFill>
            <a:prstDash val="solid"/>
          </a:ln>
        </p:spPr>
      </p:sp>
      <p:sp>
        <p:nvSpPr>
          <p:cNvPr id="50" name="Text 48"/>
          <p:cNvSpPr txBox="1"/>
          <p:nvPr/>
        </p:nvSpPr>
        <p:spPr>
          <a:xfrm>
            <a:off x="6620256" y="4398264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720" dirty="0">
                <a:solidFill>
                  <a:srgbClr val="C9D5D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Edge</a:t>
            </a:r>
            <a:endParaRPr lang="en-US" sz="720" dirty="0"/>
          </a:p>
        </p:txBody>
      </p:sp>
      <p:sp>
        <p:nvSpPr>
          <p:cNvPr id="51" name="Shape 49"/>
          <p:cNvSpPr/>
          <p:nvPr/>
        </p:nvSpPr>
        <p:spPr>
          <a:xfrm>
            <a:off x="6446520" y="4773168"/>
            <a:ext cx="73152" cy="73152"/>
          </a:xfrm>
          <a:prstGeom prst="ellipse">
            <a:avLst/>
          </a:prstGeom>
          <a:solidFill>
            <a:srgbClr val="0FB8A9"/>
          </a:solidFill>
          <a:ln w="12700">
            <a:solidFill>
              <a:srgbClr val="0FB8A9">
                <a:alpha val="0"/>
              </a:srgbClr>
            </a:solidFill>
            <a:prstDash val="solid"/>
          </a:ln>
        </p:spPr>
      </p:sp>
      <p:sp>
        <p:nvSpPr>
          <p:cNvPr id="52" name="Text 50"/>
          <p:cNvSpPr txBox="1"/>
          <p:nvPr/>
        </p:nvSpPr>
        <p:spPr>
          <a:xfrm>
            <a:off x="6620256" y="4681728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720" dirty="0">
                <a:solidFill>
                  <a:srgbClr val="C9D5D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Control rooms</a:t>
            </a:r>
            <a:endParaRPr lang="en-US" sz="720" dirty="0"/>
          </a:p>
        </p:txBody>
      </p:sp>
      <p:sp>
        <p:nvSpPr>
          <p:cNvPr id="53" name="Shape 51"/>
          <p:cNvSpPr/>
          <p:nvPr/>
        </p:nvSpPr>
        <p:spPr>
          <a:xfrm>
            <a:off x="6446520" y="5056632"/>
            <a:ext cx="73152" cy="73152"/>
          </a:xfrm>
          <a:prstGeom prst="ellipse">
            <a:avLst/>
          </a:prstGeom>
          <a:solidFill>
            <a:srgbClr val="0FB8A9"/>
          </a:solidFill>
          <a:ln w="12700">
            <a:solidFill>
              <a:srgbClr val="0FB8A9">
                <a:alpha val="0"/>
              </a:srgbClr>
            </a:solidFill>
            <a:prstDash val="solid"/>
          </a:ln>
        </p:spPr>
      </p:sp>
      <p:sp>
        <p:nvSpPr>
          <p:cNvPr id="54" name="Text 52"/>
          <p:cNvSpPr txBox="1"/>
          <p:nvPr/>
        </p:nvSpPr>
        <p:spPr>
          <a:xfrm>
            <a:off x="6620256" y="496519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720" dirty="0">
                <a:solidFill>
                  <a:srgbClr val="C9D5D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Depot / station systems</a:t>
            </a:r>
            <a:endParaRPr lang="en-US" sz="720" dirty="0"/>
          </a:p>
        </p:txBody>
      </p:sp>
      <p:sp>
        <p:nvSpPr>
          <p:cNvPr id="55" name="Shape 53"/>
          <p:cNvSpPr/>
          <p:nvPr/>
        </p:nvSpPr>
        <p:spPr>
          <a:xfrm>
            <a:off x="9025128" y="2148840"/>
            <a:ext cx="2542032" cy="3337560"/>
          </a:xfrm>
          <a:prstGeom prst="roundRect">
            <a:avLst>
              <a:gd name="adj" fmla="val 6475"/>
            </a:avLst>
          </a:prstGeom>
          <a:solidFill>
            <a:srgbClr val="0E2435"/>
          </a:solidFill>
          <a:ln w="8890">
            <a:solidFill>
              <a:srgbClr val="244253"/>
            </a:solidFill>
            <a:prstDash val="solid"/>
          </a:ln>
        </p:spPr>
      </p:sp>
      <p:sp>
        <p:nvSpPr>
          <p:cNvPr id="56" name="Shape 54"/>
          <p:cNvSpPr/>
          <p:nvPr/>
        </p:nvSpPr>
        <p:spPr>
          <a:xfrm>
            <a:off x="9208008" y="2359152"/>
            <a:ext cx="502920" cy="256032"/>
          </a:xfrm>
          <a:prstGeom prst="roundRect">
            <a:avLst>
              <a:gd name="adj" fmla="val 50000"/>
            </a:avLst>
          </a:prstGeom>
          <a:solidFill>
            <a:srgbClr val="2AB56F"/>
          </a:solidFill>
          <a:ln w="8890">
            <a:solidFill>
              <a:srgbClr val="2AB56F">
                <a:alpha val="0"/>
              </a:srgbClr>
            </a:solidFill>
            <a:prstDash val="solid"/>
          </a:ln>
        </p:spPr>
      </p:sp>
      <p:sp>
        <p:nvSpPr>
          <p:cNvPr id="57" name="Text 55"/>
          <p:cNvSpPr txBox="1"/>
          <p:nvPr/>
        </p:nvSpPr>
        <p:spPr>
          <a:xfrm>
            <a:off x="9317736" y="2368296"/>
            <a:ext cx="283464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00" b="1" spc="60" kern="0" dirty="0">
                <a:solidFill>
                  <a:srgbClr val="07131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04</a:t>
            </a:r>
            <a:endParaRPr lang="en-US" sz="700" dirty="0"/>
          </a:p>
        </p:txBody>
      </p:sp>
      <p:sp>
        <p:nvSpPr>
          <p:cNvPr id="58" name="Text 56"/>
          <p:cNvSpPr txBox="1"/>
          <p:nvPr/>
        </p:nvSpPr>
        <p:spPr>
          <a:xfrm>
            <a:off x="9208008" y="2898648"/>
            <a:ext cx="2139696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970" b="1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ENABLING PROGRAMMES</a:t>
            </a:r>
            <a:endParaRPr lang="en-US" sz="970" dirty="0"/>
          </a:p>
        </p:txBody>
      </p:sp>
      <p:sp>
        <p:nvSpPr>
          <p:cNvPr id="59" name="Shape 57"/>
          <p:cNvSpPr/>
          <p:nvPr/>
        </p:nvSpPr>
        <p:spPr>
          <a:xfrm>
            <a:off x="9235440" y="3639312"/>
            <a:ext cx="73152" cy="73152"/>
          </a:xfrm>
          <a:prstGeom prst="ellipse">
            <a:avLst/>
          </a:prstGeom>
          <a:solidFill>
            <a:srgbClr val="2AB56F"/>
          </a:solidFill>
          <a:ln w="12700">
            <a:solidFill>
              <a:srgbClr val="2AB56F">
                <a:alpha val="0"/>
              </a:srgbClr>
            </a:solidFill>
            <a:prstDash val="solid"/>
          </a:ln>
        </p:spPr>
      </p:sp>
      <p:sp>
        <p:nvSpPr>
          <p:cNvPr id="60" name="Text 58"/>
          <p:cNvSpPr txBox="1"/>
          <p:nvPr/>
        </p:nvSpPr>
        <p:spPr>
          <a:xfrm>
            <a:off x="9409176" y="354787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720" b="1" dirty="0">
                <a:solidFill>
                  <a:srgbClr val="C9D5D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Data governance</a:t>
            </a:r>
            <a:endParaRPr lang="en-US" sz="720" dirty="0"/>
          </a:p>
        </p:txBody>
      </p:sp>
      <p:sp>
        <p:nvSpPr>
          <p:cNvPr id="61" name="Shape 59"/>
          <p:cNvSpPr/>
          <p:nvPr/>
        </p:nvSpPr>
        <p:spPr>
          <a:xfrm>
            <a:off x="9235440" y="3922776"/>
            <a:ext cx="73152" cy="73152"/>
          </a:xfrm>
          <a:prstGeom prst="ellipse">
            <a:avLst/>
          </a:prstGeom>
          <a:solidFill>
            <a:srgbClr val="2AB56F"/>
          </a:solidFill>
          <a:ln w="12700">
            <a:solidFill>
              <a:srgbClr val="2AB56F">
                <a:alpha val="0"/>
              </a:srgbClr>
            </a:solidFill>
            <a:prstDash val="solid"/>
          </a:ln>
        </p:spPr>
      </p:sp>
      <p:sp>
        <p:nvSpPr>
          <p:cNvPr id="62" name="Text 60"/>
          <p:cNvSpPr txBox="1"/>
          <p:nvPr/>
        </p:nvSpPr>
        <p:spPr>
          <a:xfrm>
            <a:off x="9409176" y="3831336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720" dirty="0">
                <a:solidFill>
                  <a:srgbClr val="C9D5D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Skills + localisation</a:t>
            </a:r>
            <a:endParaRPr lang="en-US" sz="720" dirty="0"/>
          </a:p>
        </p:txBody>
      </p:sp>
      <p:sp>
        <p:nvSpPr>
          <p:cNvPr id="63" name="Shape 61"/>
          <p:cNvSpPr/>
          <p:nvPr/>
        </p:nvSpPr>
        <p:spPr>
          <a:xfrm>
            <a:off x="9235440" y="4206240"/>
            <a:ext cx="73152" cy="73152"/>
          </a:xfrm>
          <a:prstGeom prst="ellipse">
            <a:avLst/>
          </a:prstGeom>
          <a:solidFill>
            <a:srgbClr val="2AB56F"/>
          </a:solidFill>
          <a:ln w="12700">
            <a:solidFill>
              <a:srgbClr val="2AB56F">
                <a:alpha val="0"/>
              </a:srgbClr>
            </a:solidFill>
            <a:prstDash val="solid"/>
          </a:ln>
        </p:spPr>
      </p:sp>
      <p:sp>
        <p:nvSpPr>
          <p:cNvPr id="64" name="Text 62"/>
          <p:cNvSpPr txBox="1"/>
          <p:nvPr/>
        </p:nvSpPr>
        <p:spPr>
          <a:xfrm>
            <a:off x="9409176" y="4114800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720" dirty="0">
                <a:solidFill>
                  <a:srgbClr val="C9D5D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Change</a:t>
            </a:r>
            <a:endParaRPr lang="en-US" sz="720" dirty="0"/>
          </a:p>
        </p:txBody>
      </p:sp>
      <p:sp>
        <p:nvSpPr>
          <p:cNvPr id="65" name="Shape 63"/>
          <p:cNvSpPr/>
          <p:nvPr/>
        </p:nvSpPr>
        <p:spPr>
          <a:xfrm>
            <a:off x="9235440" y="4489704"/>
            <a:ext cx="73152" cy="73152"/>
          </a:xfrm>
          <a:prstGeom prst="ellipse">
            <a:avLst/>
          </a:prstGeom>
          <a:solidFill>
            <a:srgbClr val="2AB56F"/>
          </a:solidFill>
          <a:ln w="12700">
            <a:solidFill>
              <a:srgbClr val="2AB56F">
                <a:alpha val="0"/>
              </a:srgbClr>
            </a:solidFill>
            <a:prstDash val="solid"/>
          </a:ln>
        </p:spPr>
      </p:sp>
      <p:sp>
        <p:nvSpPr>
          <p:cNvPr id="66" name="Text 64"/>
          <p:cNvSpPr txBox="1"/>
          <p:nvPr/>
        </p:nvSpPr>
        <p:spPr>
          <a:xfrm>
            <a:off x="9409176" y="4398264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720" dirty="0">
                <a:solidFill>
                  <a:srgbClr val="C9D5D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Benefits realisation</a:t>
            </a:r>
            <a:endParaRPr lang="en-US" sz="720" dirty="0"/>
          </a:p>
        </p:txBody>
      </p:sp>
      <p:sp>
        <p:nvSpPr>
          <p:cNvPr id="67" name="Shape 65"/>
          <p:cNvSpPr/>
          <p:nvPr/>
        </p:nvSpPr>
        <p:spPr>
          <a:xfrm>
            <a:off x="9235440" y="4773168"/>
            <a:ext cx="73152" cy="73152"/>
          </a:xfrm>
          <a:prstGeom prst="ellipse">
            <a:avLst/>
          </a:prstGeom>
          <a:solidFill>
            <a:srgbClr val="2AB56F"/>
          </a:solidFill>
          <a:ln w="12700">
            <a:solidFill>
              <a:srgbClr val="2AB56F">
                <a:alpha val="0"/>
              </a:srgbClr>
            </a:solidFill>
            <a:prstDash val="solid"/>
          </a:ln>
        </p:spPr>
      </p:sp>
      <p:sp>
        <p:nvSpPr>
          <p:cNvPr id="68" name="Text 66"/>
          <p:cNvSpPr txBox="1"/>
          <p:nvPr/>
        </p:nvSpPr>
        <p:spPr>
          <a:xfrm>
            <a:off x="9409176" y="4681728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720" dirty="0">
                <a:solidFill>
                  <a:srgbClr val="C9D5D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PMO + assurance</a:t>
            </a:r>
            <a:endParaRPr lang="en-US" sz="720" dirty="0"/>
          </a:p>
        </p:txBody>
      </p:sp>
      <p:sp>
        <p:nvSpPr>
          <p:cNvPr id="69" name="Text 67"/>
          <p:cNvSpPr txBox="1"/>
          <p:nvPr/>
        </p:nvSpPr>
        <p:spPr>
          <a:xfrm>
            <a:off x="822960" y="5806440"/>
            <a:ext cx="10515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3C35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ONE architecture • MANY implementation packages • COMMON standards • MEASURABLE benefits</a:t>
            </a:r>
            <a:endParaRPr lang="en-US" sz="11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92840" y="6592824"/>
            <a:ext cx="411480" cy="109728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 lIns="0" tIns="0" rIns="0" bIns="0"/>
          <a:lstStyle>
            <a:lvl1pPr>
              <a:defRPr sz="500">
                <a:solidFill>
                  <a:srgbClr val="7A8B9B"/>
                </a:solidFill>
                <a:latin typeface="Inter"/>
                <a:ea typeface="Inter"/>
                <a:cs typeface="Inter"/>
              </a:defRPr>
            </a:lvl1pPr>
          </a:lstStyle>
          <a:p>
            <a:pPr algn="r"/>
            <a:fld id="{F7021451-1387-4CA6-816F-3879F97B5CBC}" type="slidenum">
              <a:rPr b="0" lang="en-US"/>
              <a:t>23</a:t>
            </a:fld>
            <a:endParaRPr lang="en-US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411480"/>
            <a:ext cx="43891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720" b="1" spc="200" kern="0" dirty="0">
                <a:solidFill>
                  <a:srgbClr val="45D9E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22 / PRIORITY PILOTS</a:t>
            </a:r>
            <a:endParaRPr lang="en-US" sz="720" dirty="0"/>
          </a:p>
        </p:txBody>
      </p:sp>
      <p:sp>
        <p:nvSpPr>
          <p:cNvPr id="3" name="Text 1"/>
          <p:cNvSpPr txBox="1"/>
          <p:nvPr/>
        </p:nvSpPr>
        <p:spPr>
          <a:xfrm>
            <a:off x="640080" y="758952"/>
            <a:ext cx="1097280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2550" b="1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12–24 month early-win portfolio</a:t>
            </a:r>
            <a:endParaRPr lang="en-US" sz="2550" dirty="0"/>
          </a:p>
        </p:txBody>
      </p:sp>
      <p:sp>
        <p:nvSpPr>
          <p:cNvPr id="4" name="Text 2"/>
          <p:cNvSpPr txBox="1"/>
          <p:nvPr/>
        </p:nvSpPr>
        <p:spPr>
          <a:xfrm>
            <a:off x="658368" y="1536192"/>
            <a:ext cx="1024128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150" dirty="0">
                <a:solidFill>
                  <a:srgbClr val="A9BAC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Prioritise use cases that create visible operating value while establishing the national digital foundation.</a:t>
            </a:r>
            <a:endParaRPr lang="en-US" sz="1150" dirty="0"/>
          </a:p>
        </p:txBody>
      </p:sp>
      <p:sp>
        <p:nvSpPr>
          <p:cNvPr id="5" name="Shape 3"/>
          <p:cNvSpPr/>
          <p:nvPr/>
        </p:nvSpPr>
        <p:spPr>
          <a:xfrm>
            <a:off x="658368" y="2176272"/>
            <a:ext cx="2542032" cy="1243584"/>
          </a:xfrm>
          <a:prstGeom prst="roundRect">
            <a:avLst>
              <a:gd name="adj" fmla="val 13235"/>
            </a:avLst>
          </a:prstGeom>
          <a:solidFill>
            <a:srgbClr val="0E2435"/>
          </a:solidFill>
          <a:ln w="8890">
            <a:solidFill>
              <a:srgbClr val="244253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822960" y="2322576"/>
            <a:ext cx="493776" cy="256032"/>
          </a:xfrm>
          <a:prstGeom prst="roundRect">
            <a:avLst>
              <a:gd name="adj" fmla="val 50000"/>
            </a:avLst>
          </a:prstGeom>
          <a:solidFill>
            <a:srgbClr val="45D9E6"/>
          </a:solidFill>
          <a:ln w="8890">
            <a:solidFill>
              <a:srgbClr val="45D9E6">
                <a:alpha val="0"/>
              </a:srgbClr>
            </a:solidFill>
            <a:prstDash val="solid"/>
          </a:ln>
        </p:spPr>
      </p:sp>
      <p:sp>
        <p:nvSpPr>
          <p:cNvPr id="7" name="Text 5"/>
          <p:cNvSpPr txBox="1"/>
          <p:nvPr/>
        </p:nvSpPr>
        <p:spPr>
          <a:xfrm>
            <a:off x="932688" y="2331720"/>
            <a:ext cx="2743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00" b="1" spc="60" kern="0" dirty="0">
                <a:solidFill>
                  <a:srgbClr val="07131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01</a:t>
            </a:r>
            <a:endParaRPr lang="en-US" sz="700" dirty="0"/>
          </a:p>
        </p:txBody>
      </p:sp>
      <p:sp>
        <p:nvSpPr>
          <p:cNvPr id="8" name="Text 6"/>
          <p:cNvSpPr txBox="1"/>
          <p:nvPr/>
        </p:nvSpPr>
        <p:spPr>
          <a:xfrm>
            <a:off x="1444752" y="2322576"/>
            <a:ext cx="1591056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250" b="1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National Transport Executive Dashboard</a:t>
            </a:r>
            <a:endParaRPr lang="en-US" sz="1250" dirty="0"/>
          </a:p>
        </p:txBody>
      </p:sp>
      <p:sp>
        <p:nvSpPr>
          <p:cNvPr id="9" name="Text 7"/>
          <p:cNvSpPr txBox="1"/>
          <p:nvPr/>
        </p:nvSpPr>
        <p:spPr>
          <a:xfrm>
            <a:off x="822960" y="2743200"/>
            <a:ext cx="2212848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880" dirty="0">
                <a:solidFill>
                  <a:srgbClr val="A8BAC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federated cross-modal performance view</a:t>
            </a:r>
            <a:endParaRPr lang="en-US" sz="880" dirty="0"/>
          </a:p>
        </p:txBody>
      </p:sp>
      <p:sp>
        <p:nvSpPr>
          <p:cNvPr id="10" name="Shape 8"/>
          <p:cNvSpPr/>
          <p:nvPr/>
        </p:nvSpPr>
        <p:spPr>
          <a:xfrm>
            <a:off x="3429000" y="2176272"/>
            <a:ext cx="2542032" cy="1243584"/>
          </a:xfrm>
          <a:prstGeom prst="roundRect">
            <a:avLst>
              <a:gd name="adj" fmla="val 13235"/>
            </a:avLst>
          </a:prstGeom>
          <a:solidFill>
            <a:srgbClr val="0E2435"/>
          </a:solidFill>
          <a:ln w="8890">
            <a:solidFill>
              <a:srgbClr val="244253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3593592" y="2322576"/>
            <a:ext cx="493776" cy="256032"/>
          </a:xfrm>
          <a:prstGeom prst="roundRect">
            <a:avLst>
              <a:gd name="adj" fmla="val 50000"/>
            </a:avLst>
          </a:prstGeom>
          <a:solidFill>
            <a:srgbClr val="0FB8A9"/>
          </a:solidFill>
          <a:ln w="8890">
            <a:solidFill>
              <a:srgbClr val="0FB8A9">
                <a:alpha val="0"/>
              </a:srgbClr>
            </a:solidFill>
            <a:prstDash val="solid"/>
          </a:ln>
        </p:spPr>
      </p:sp>
      <p:sp>
        <p:nvSpPr>
          <p:cNvPr id="12" name="Text 10"/>
          <p:cNvSpPr txBox="1"/>
          <p:nvPr/>
        </p:nvSpPr>
        <p:spPr>
          <a:xfrm>
            <a:off x="3703320" y="2331720"/>
            <a:ext cx="2743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00" b="1" spc="60" kern="0" dirty="0">
                <a:solidFill>
                  <a:srgbClr val="07131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02</a:t>
            </a:r>
            <a:endParaRPr lang="en-US" sz="700" dirty="0"/>
          </a:p>
        </p:txBody>
      </p:sp>
      <p:sp>
        <p:nvSpPr>
          <p:cNvPr id="13" name="Text 11"/>
          <p:cNvSpPr txBox="1"/>
          <p:nvPr/>
        </p:nvSpPr>
        <p:spPr>
          <a:xfrm>
            <a:off x="4215384" y="2322576"/>
            <a:ext cx="1591056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250" b="1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National Freight Corridor Dashboard</a:t>
            </a:r>
            <a:endParaRPr lang="en-US" sz="1250" dirty="0"/>
          </a:p>
        </p:txBody>
      </p:sp>
      <p:sp>
        <p:nvSpPr>
          <p:cNvPr id="14" name="Text 12"/>
          <p:cNvSpPr txBox="1"/>
          <p:nvPr/>
        </p:nvSpPr>
        <p:spPr>
          <a:xfrm>
            <a:off x="3593592" y="2743200"/>
            <a:ext cx="2212848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880" dirty="0">
                <a:solidFill>
                  <a:srgbClr val="A8BAC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real-time corridor visibility</a:t>
            </a:r>
            <a:endParaRPr lang="en-US" sz="880" dirty="0"/>
          </a:p>
        </p:txBody>
      </p:sp>
      <p:sp>
        <p:nvSpPr>
          <p:cNvPr id="15" name="Shape 13"/>
          <p:cNvSpPr/>
          <p:nvPr/>
        </p:nvSpPr>
        <p:spPr>
          <a:xfrm>
            <a:off x="6199632" y="2176272"/>
            <a:ext cx="2542032" cy="1243584"/>
          </a:xfrm>
          <a:prstGeom prst="roundRect">
            <a:avLst>
              <a:gd name="adj" fmla="val 13235"/>
            </a:avLst>
          </a:prstGeom>
          <a:solidFill>
            <a:srgbClr val="0E2435"/>
          </a:solidFill>
          <a:ln w="8890">
            <a:solidFill>
              <a:srgbClr val="244253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6364224" y="2322576"/>
            <a:ext cx="493776" cy="256032"/>
          </a:xfrm>
          <a:prstGeom prst="roundRect">
            <a:avLst>
              <a:gd name="adj" fmla="val 50000"/>
            </a:avLst>
          </a:prstGeom>
          <a:solidFill>
            <a:srgbClr val="F3C35B"/>
          </a:solidFill>
          <a:ln w="8890">
            <a:solidFill>
              <a:srgbClr val="F3C35B">
                <a:alpha val="0"/>
              </a:srgbClr>
            </a:solidFill>
            <a:prstDash val="solid"/>
          </a:ln>
        </p:spPr>
      </p:sp>
      <p:sp>
        <p:nvSpPr>
          <p:cNvPr id="17" name="Text 15"/>
          <p:cNvSpPr txBox="1"/>
          <p:nvPr/>
        </p:nvSpPr>
        <p:spPr>
          <a:xfrm>
            <a:off x="6473952" y="2331720"/>
            <a:ext cx="2743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00" b="1" spc="60" kern="0" dirty="0">
                <a:solidFill>
                  <a:srgbClr val="07131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03</a:t>
            </a:r>
            <a:endParaRPr lang="en-US" sz="700" dirty="0"/>
          </a:p>
        </p:txBody>
      </p:sp>
      <p:sp>
        <p:nvSpPr>
          <p:cNvPr id="18" name="Text 16"/>
          <p:cNvSpPr txBox="1"/>
          <p:nvPr/>
        </p:nvSpPr>
        <p:spPr>
          <a:xfrm>
            <a:off x="6986016" y="2322576"/>
            <a:ext cx="1591056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250" b="1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Road Safety Intelligence Platform</a:t>
            </a:r>
            <a:endParaRPr lang="en-US" sz="1250" dirty="0"/>
          </a:p>
        </p:txBody>
      </p:sp>
      <p:sp>
        <p:nvSpPr>
          <p:cNvPr id="19" name="Text 17"/>
          <p:cNvSpPr txBox="1"/>
          <p:nvPr/>
        </p:nvSpPr>
        <p:spPr>
          <a:xfrm>
            <a:off x="6364224" y="2743200"/>
            <a:ext cx="2212848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880" dirty="0">
                <a:solidFill>
                  <a:srgbClr val="A8BAC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predictive risk + intervention prioritisation</a:t>
            </a:r>
            <a:endParaRPr lang="en-US" sz="880" dirty="0"/>
          </a:p>
        </p:txBody>
      </p:sp>
      <p:sp>
        <p:nvSpPr>
          <p:cNvPr id="20" name="Shape 18"/>
          <p:cNvSpPr/>
          <p:nvPr/>
        </p:nvSpPr>
        <p:spPr>
          <a:xfrm>
            <a:off x="8970264" y="2176272"/>
            <a:ext cx="2542032" cy="1243584"/>
          </a:xfrm>
          <a:prstGeom prst="roundRect">
            <a:avLst>
              <a:gd name="adj" fmla="val 13235"/>
            </a:avLst>
          </a:prstGeom>
          <a:solidFill>
            <a:srgbClr val="0E2435"/>
          </a:solidFill>
          <a:ln w="8890">
            <a:solidFill>
              <a:srgbClr val="244253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9134856" y="2322576"/>
            <a:ext cx="493776" cy="256032"/>
          </a:xfrm>
          <a:prstGeom prst="roundRect">
            <a:avLst>
              <a:gd name="adj" fmla="val 50000"/>
            </a:avLst>
          </a:prstGeom>
          <a:solidFill>
            <a:srgbClr val="2AB56F"/>
          </a:solidFill>
          <a:ln w="8890">
            <a:solidFill>
              <a:srgbClr val="2AB56F">
                <a:alpha val="0"/>
              </a:srgbClr>
            </a:solidFill>
            <a:prstDash val="solid"/>
          </a:ln>
        </p:spPr>
      </p:sp>
      <p:sp>
        <p:nvSpPr>
          <p:cNvPr id="22" name="Text 20"/>
          <p:cNvSpPr txBox="1"/>
          <p:nvPr/>
        </p:nvSpPr>
        <p:spPr>
          <a:xfrm>
            <a:off x="9244584" y="2331720"/>
            <a:ext cx="2743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00" b="1" spc="60" kern="0" dirty="0">
                <a:solidFill>
                  <a:srgbClr val="07131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04</a:t>
            </a:r>
            <a:endParaRPr lang="en-US" sz="700" dirty="0"/>
          </a:p>
        </p:txBody>
      </p:sp>
      <p:sp>
        <p:nvSpPr>
          <p:cNvPr id="23" name="Text 21"/>
          <p:cNvSpPr txBox="1"/>
          <p:nvPr/>
        </p:nvSpPr>
        <p:spPr>
          <a:xfrm>
            <a:off x="9756648" y="2322576"/>
            <a:ext cx="1591056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250" b="1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Priority Road Digital Twin</a:t>
            </a:r>
            <a:endParaRPr lang="en-US" sz="1250" dirty="0"/>
          </a:p>
        </p:txBody>
      </p:sp>
      <p:sp>
        <p:nvSpPr>
          <p:cNvPr id="24" name="Text 22"/>
          <p:cNvSpPr txBox="1"/>
          <p:nvPr/>
        </p:nvSpPr>
        <p:spPr>
          <a:xfrm>
            <a:off x="9134856" y="2743200"/>
            <a:ext cx="2212848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880" dirty="0">
                <a:solidFill>
                  <a:srgbClr val="A8BAC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asset condition + maintenance intelligence</a:t>
            </a:r>
            <a:endParaRPr lang="en-US" sz="880" dirty="0"/>
          </a:p>
        </p:txBody>
      </p:sp>
      <p:sp>
        <p:nvSpPr>
          <p:cNvPr id="25" name="Shape 23"/>
          <p:cNvSpPr/>
          <p:nvPr/>
        </p:nvSpPr>
        <p:spPr>
          <a:xfrm>
            <a:off x="658368" y="3666744"/>
            <a:ext cx="2542032" cy="1243584"/>
          </a:xfrm>
          <a:prstGeom prst="roundRect">
            <a:avLst>
              <a:gd name="adj" fmla="val 13235"/>
            </a:avLst>
          </a:prstGeom>
          <a:solidFill>
            <a:srgbClr val="0E2435"/>
          </a:solidFill>
          <a:ln w="8890">
            <a:solidFill>
              <a:srgbClr val="244253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822960" y="3813048"/>
            <a:ext cx="493776" cy="256032"/>
          </a:xfrm>
          <a:prstGeom prst="roundRect">
            <a:avLst>
              <a:gd name="adj" fmla="val 50000"/>
            </a:avLst>
          </a:prstGeom>
          <a:solidFill>
            <a:srgbClr val="45D9E6"/>
          </a:solidFill>
          <a:ln w="8890">
            <a:solidFill>
              <a:srgbClr val="45D9E6">
                <a:alpha val="0"/>
              </a:srgbClr>
            </a:solidFill>
            <a:prstDash val="solid"/>
          </a:ln>
        </p:spPr>
      </p:sp>
      <p:sp>
        <p:nvSpPr>
          <p:cNvPr id="27" name="Text 25"/>
          <p:cNvSpPr txBox="1"/>
          <p:nvPr/>
        </p:nvSpPr>
        <p:spPr>
          <a:xfrm>
            <a:off x="932688" y="3822192"/>
            <a:ext cx="2743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00" b="1" spc="60" kern="0" dirty="0">
                <a:solidFill>
                  <a:srgbClr val="07131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05</a:t>
            </a:r>
            <a:endParaRPr lang="en-US" sz="700" dirty="0"/>
          </a:p>
        </p:txBody>
      </p:sp>
      <p:sp>
        <p:nvSpPr>
          <p:cNvPr id="28" name="Text 26"/>
          <p:cNvSpPr txBox="1"/>
          <p:nvPr/>
        </p:nvSpPr>
        <p:spPr>
          <a:xfrm>
            <a:off x="1444752" y="3813048"/>
            <a:ext cx="1591056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250" b="1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Gauteng–Durban Cargo Visibility</a:t>
            </a:r>
            <a:endParaRPr lang="en-US" sz="1250" dirty="0"/>
          </a:p>
        </p:txBody>
      </p:sp>
      <p:sp>
        <p:nvSpPr>
          <p:cNvPr id="29" name="Text 27"/>
          <p:cNvSpPr txBox="1"/>
          <p:nvPr/>
        </p:nvSpPr>
        <p:spPr>
          <a:xfrm>
            <a:off x="822960" y="4233672"/>
            <a:ext cx="2212848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880" dirty="0">
                <a:solidFill>
                  <a:srgbClr val="A8BAC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end-to-end multimodal freight tracking</a:t>
            </a:r>
            <a:endParaRPr lang="en-US" sz="880" dirty="0"/>
          </a:p>
        </p:txBody>
      </p:sp>
      <p:sp>
        <p:nvSpPr>
          <p:cNvPr id="30" name="Shape 28"/>
          <p:cNvSpPr/>
          <p:nvPr/>
        </p:nvSpPr>
        <p:spPr>
          <a:xfrm>
            <a:off x="3429000" y="3666744"/>
            <a:ext cx="2542032" cy="1243584"/>
          </a:xfrm>
          <a:prstGeom prst="roundRect">
            <a:avLst>
              <a:gd name="adj" fmla="val 13235"/>
            </a:avLst>
          </a:prstGeom>
          <a:solidFill>
            <a:srgbClr val="0E2435"/>
          </a:solidFill>
          <a:ln w="8890">
            <a:solidFill>
              <a:srgbClr val="244253"/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3593592" y="3813048"/>
            <a:ext cx="493776" cy="256032"/>
          </a:xfrm>
          <a:prstGeom prst="roundRect">
            <a:avLst>
              <a:gd name="adj" fmla="val 50000"/>
            </a:avLst>
          </a:prstGeom>
          <a:solidFill>
            <a:srgbClr val="0FB8A9"/>
          </a:solidFill>
          <a:ln w="8890">
            <a:solidFill>
              <a:srgbClr val="0FB8A9">
                <a:alpha val="0"/>
              </a:srgbClr>
            </a:solidFill>
            <a:prstDash val="solid"/>
          </a:ln>
        </p:spPr>
      </p:sp>
      <p:sp>
        <p:nvSpPr>
          <p:cNvPr id="32" name="Text 30"/>
          <p:cNvSpPr txBox="1"/>
          <p:nvPr/>
        </p:nvSpPr>
        <p:spPr>
          <a:xfrm>
            <a:off x="3703320" y="3822192"/>
            <a:ext cx="2743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00" b="1" spc="60" kern="0" dirty="0">
                <a:solidFill>
                  <a:srgbClr val="07131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06</a:t>
            </a:r>
            <a:endParaRPr lang="en-US" sz="700" dirty="0"/>
          </a:p>
        </p:txBody>
      </p:sp>
      <p:sp>
        <p:nvSpPr>
          <p:cNvPr id="33" name="Text 31"/>
          <p:cNvSpPr txBox="1"/>
          <p:nvPr/>
        </p:nvSpPr>
        <p:spPr>
          <a:xfrm>
            <a:off x="4215384" y="3813048"/>
            <a:ext cx="1591056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250" b="1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Public Transport Journey Planner</a:t>
            </a:r>
            <a:endParaRPr lang="en-US" sz="1250" dirty="0"/>
          </a:p>
        </p:txBody>
      </p:sp>
      <p:sp>
        <p:nvSpPr>
          <p:cNvPr id="34" name="Text 32"/>
          <p:cNvSpPr txBox="1"/>
          <p:nvPr/>
        </p:nvSpPr>
        <p:spPr>
          <a:xfrm>
            <a:off x="3593592" y="4233672"/>
            <a:ext cx="2212848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880" dirty="0">
                <a:solidFill>
                  <a:srgbClr val="A8BAC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common passenger information layer</a:t>
            </a:r>
            <a:endParaRPr lang="en-US" sz="880" dirty="0"/>
          </a:p>
        </p:txBody>
      </p:sp>
      <p:sp>
        <p:nvSpPr>
          <p:cNvPr id="35" name="Shape 33"/>
          <p:cNvSpPr/>
          <p:nvPr/>
        </p:nvSpPr>
        <p:spPr>
          <a:xfrm>
            <a:off x="6199632" y="3666744"/>
            <a:ext cx="2542032" cy="1243584"/>
          </a:xfrm>
          <a:prstGeom prst="roundRect">
            <a:avLst>
              <a:gd name="adj" fmla="val 13235"/>
            </a:avLst>
          </a:prstGeom>
          <a:solidFill>
            <a:srgbClr val="0E2435"/>
          </a:solidFill>
          <a:ln w="8890">
            <a:solidFill>
              <a:srgbClr val="244253"/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6364224" y="3813048"/>
            <a:ext cx="493776" cy="256032"/>
          </a:xfrm>
          <a:prstGeom prst="roundRect">
            <a:avLst>
              <a:gd name="adj" fmla="val 50000"/>
            </a:avLst>
          </a:prstGeom>
          <a:solidFill>
            <a:srgbClr val="F3C35B"/>
          </a:solidFill>
          <a:ln w="8890">
            <a:solidFill>
              <a:srgbClr val="F3C35B">
                <a:alpha val="0"/>
              </a:srgbClr>
            </a:solidFill>
            <a:prstDash val="solid"/>
          </a:ln>
        </p:spPr>
      </p:sp>
      <p:sp>
        <p:nvSpPr>
          <p:cNvPr id="37" name="Text 35"/>
          <p:cNvSpPr txBox="1"/>
          <p:nvPr/>
        </p:nvSpPr>
        <p:spPr>
          <a:xfrm>
            <a:off x="6473952" y="3822192"/>
            <a:ext cx="2743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00" b="1" spc="60" kern="0" dirty="0">
                <a:solidFill>
                  <a:srgbClr val="07131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07</a:t>
            </a:r>
            <a:endParaRPr lang="en-US" sz="700" dirty="0"/>
          </a:p>
        </p:txBody>
      </p:sp>
      <p:sp>
        <p:nvSpPr>
          <p:cNvPr id="38" name="Text 36"/>
          <p:cNvSpPr txBox="1"/>
          <p:nvPr/>
        </p:nvSpPr>
        <p:spPr>
          <a:xfrm>
            <a:off x="6986016" y="3813048"/>
            <a:ext cx="1591056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250" b="1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Taxi Route + Rank Digitalisation</a:t>
            </a:r>
            <a:endParaRPr lang="en-US" sz="1250" dirty="0"/>
          </a:p>
        </p:txBody>
      </p:sp>
      <p:sp>
        <p:nvSpPr>
          <p:cNvPr id="39" name="Text 37"/>
          <p:cNvSpPr txBox="1"/>
          <p:nvPr/>
        </p:nvSpPr>
        <p:spPr>
          <a:xfrm>
            <a:off x="6364224" y="4233672"/>
            <a:ext cx="2212848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880" dirty="0">
                <a:solidFill>
                  <a:srgbClr val="A8BAC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foundation for sector-scale integration</a:t>
            </a:r>
            <a:endParaRPr lang="en-US" sz="880" dirty="0"/>
          </a:p>
        </p:txBody>
      </p:sp>
      <p:sp>
        <p:nvSpPr>
          <p:cNvPr id="40" name="Shape 38"/>
          <p:cNvSpPr/>
          <p:nvPr/>
        </p:nvSpPr>
        <p:spPr>
          <a:xfrm>
            <a:off x="8970264" y="3666744"/>
            <a:ext cx="2542032" cy="1243584"/>
          </a:xfrm>
          <a:prstGeom prst="roundRect">
            <a:avLst>
              <a:gd name="adj" fmla="val 13235"/>
            </a:avLst>
          </a:prstGeom>
          <a:solidFill>
            <a:srgbClr val="0E2435"/>
          </a:solidFill>
          <a:ln w="8890">
            <a:solidFill>
              <a:srgbClr val="244253"/>
            </a:solidFill>
            <a:prstDash val="solid"/>
          </a:ln>
        </p:spPr>
      </p:sp>
      <p:sp>
        <p:nvSpPr>
          <p:cNvPr id="41" name="Shape 39"/>
          <p:cNvSpPr/>
          <p:nvPr/>
        </p:nvSpPr>
        <p:spPr>
          <a:xfrm>
            <a:off x="9134856" y="3813048"/>
            <a:ext cx="493776" cy="256032"/>
          </a:xfrm>
          <a:prstGeom prst="roundRect">
            <a:avLst>
              <a:gd name="adj" fmla="val 50000"/>
            </a:avLst>
          </a:prstGeom>
          <a:solidFill>
            <a:srgbClr val="2AB56F"/>
          </a:solidFill>
          <a:ln w="8890">
            <a:solidFill>
              <a:srgbClr val="2AB56F">
                <a:alpha val="0"/>
              </a:srgbClr>
            </a:solidFill>
            <a:prstDash val="solid"/>
          </a:ln>
        </p:spPr>
      </p:sp>
      <p:sp>
        <p:nvSpPr>
          <p:cNvPr id="42" name="Text 40"/>
          <p:cNvSpPr txBox="1"/>
          <p:nvPr/>
        </p:nvSpPr>
        <p:spPr>
          <a:xfrm>
            <a:off x="9244584" y="3822192"/>
            <a:ext cx="2743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00" b="1" spc="60" kern="0" dirty="0">
                <a:solidFill>
                  <a:srgbClr val="07131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08</a:t>
            </a:r>
            <a:endParaRPr lang="en-US" sz="700" dirty="0"/>
          </a:p>
        </p:txBody>
      </p:sp>
      <p:sp>
        <p:nvSpPr>
          <p:cNvPr id="43" name="Text 41"/>
          <p:cNvSpPr txBox="1"/>
          <p:nvPr/>
        </p:nvSpPr>
        <p:spPr>
          <a:xfrm>
            <a:off x="9756648" y="3813048"/>
            <a:ext cx="1591056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250" b="1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Rail Network Performance Integration</a:t>
            </a:r>
            <a:endParaRPr lang="en-US" sz="1250" dirty="0"/>
          </a:p>
        </p:txBody>
      </p:sp>
      <p:sp>
        <p:nvSpPr>
          <p:cNvPr id="44" name="Text 42"/>
          <p:cNvSpPr txBox="1"/>
          <p:nvPr/>
        </p:nvSpPr>
        <p:spPr>
          <a:xfrm>
            <a:off x="9134856" y="4233672"/>
            <a:ext cx="2212848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880" dirty="0">
                <a:solidFill>
                  <a:srgbClr val="A8BAC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network + infrastructure intelligence</a:t>
            </a:r>
            <a:endParaRPr lang="en-US" sz="880" dirty="0"/>
          </a:p>
        </p:txBody>
      </p:sp>
      <p:sp>
        <p:nvSpPr>
          <p:cNvPr id="45" name="Shape 43"/>
          <p:cNvSpPr/>
          <p:nvPr/>
        </p:nvSpPr>
        <p:spPr>
          <a:xfrm>
            <a:off x="1234440" y="5376672"/>
            <a:ext cx="9738360" cy="621792"/>
          </a:xfrm>
          <a:prstGeom prst="roundRect">
            <a:avLst>
              <a:gd name="adj" fmla="val 20588"/>
            </a:avLst>
          </a:prstGeom>
          <a:solidFill>
            <a:srgbClr val="0A1B29"/>
          </a:solidFill>
          <a:ln w="8890">
            <a:solidFill>
              <a:srgbClr val="244454"/>
            </a:solidFill>
            <a:prstDash val="solid"/>
          </a:ln>
        </p:spPr>
      </p:sp>
      <p:sp>
        <p:nvSpPr>
          <p:cNvPr id="46" name="Text 44"/>
          <p:cNvSpPr txBox="1"/>
          <p:nvPr/>
        </p:nvSpPr>
        <p:spPr>
          <a:xfrm>
            <a:off x="1481328" y="5559552"/>
            <a:ext cx="9235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80" b="1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Selection test: national relevance × measurable benefit × data readiness × implementation speed × scalability</a:t>
            </a:r>
            <a:endParaRPr lang="en-US" sz="98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92840" y="6592824"/>
            <a:ext cx="411480" cy="109728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 lIns="0" tIns="0" rIns="0" bIns="0"/>
          <a:lstStyle>
            <a:lvl1pPr>
              <a:defRPr sz="500">
                <a:solidFill>
                  <a:srgbClr val="7A8B9B"/>
                </a:solidFill>
                <a:latin typeface="Inter"/>
                <a:ea typeface="Inter"/>
                <a:cs typeface="Inter"/>
              </a:defRPr>
            </a:lvl1pPr>
          </a:lstStyle>
          <a:p>
            <a:pPr algn="r"/>
            <a:fld id="{F7021451-1387-4CA6-816F-3879F97B5CBC}" type="slidenum">
              <a:rPr b="0" lang="en-US"/>
              <a:t>24</a:t>
            </a:fld>
            <a:endParaRPr lang="en-US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411480"/>
            <a:ext cx="43891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720" b="1" spc="200" kern="0" dirty="0">
                <a:solidFill>
                  <a:srgbClr val="45D9E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23 / DELIVERY ROADMAP</a:t>
            </a:r>
            <a:endParaRPr lang="en-US" sz="720" dirty="0"/>
          </a:p>
        </p:txBody>
      </p:sp>
      <p:sp>
        <p:nvSpPr>
          <p:cNvPr id="3" name="Text 1"/>
          <p:cNvSpPr txBox="1"/>
          <p:nvPr/>
        </p:nvSpPr>
        <p:spPr>
          <a:xfrm>
            <a:off x="640080" y="758952"/>
            <a:ext cx="1097280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2550" b="1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 phased development path — prove, scale, then automate.</a:t>
            </a:r>
            <a:endParaRPr lang="en-US" sz="2550" dirty="0"/>
          </a:p>
        </p:txBody>
      </p:sp>
      <p:sp>
        <p:nvSpPr>
          <p:cNvPr id="4" name="Text 2"/>
          <p:cNvSpPr txBox="1"/>
          <p:nvPr/>
        </p:nvSpPr>
        <p:spPr>
          <a:xfrm>
            <a:off x="658368" y="1536192"/>
            <a:ext cx="1024128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150" dirty="0">
                <a:solidFill>
                  <a:srgbClr val="A9BAC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programme should be gated so the Department can validate value, architecture and institutional readiness before committing to national scale.</a:t>
            </a:r>
            <a:endParaRPr lang="en-US" sz="1150" dirty="0"/>
          </a:p>
        </p:txBody>
      </p:sp>
      <p:sp>
        <p:nvSpPr>
          <p:cNvPr id="5" name="Shape 3"/>
          <p:cNvSpPr/>
          <p:nvPr/>
        </p:nvSpPr>
        <p:spPr>
          <a:xfrm>
            <a:off x="658368" y="2240280"/>
            <a:ext cx="2029968" cy="3063240"/>
          </a:xfrm>
          <a:prstGeom prst="roundRect">
            <a:avLst>
              <a:gd name="adj" fmla="val 8108"/>
            </a:avLst>
          </a:prstGeom>
          <a:solidFill>
            <a:srgbClr val="0E2435"/>
          </a:solidFill>
          <a:ln w="8890">
            <a:solidFill>
              <a:srgbClr val="244253"/>
            </a:solidFill>
            <a:prstDash val="solid"/>
          </a:ln>
        </p:spPr>
      </p:sp>
      <p:sp>
        <p:nvSpPr>
          <p:cNvPr id="6" name="Text 4"/>
          <p:cNvSpPr txBox="1"/>
          <p:nvPr/>
        </p:nvSpPr>
        <p:spPr>
          <a:xfrm>
            <a:off x="804672" y="2432304"/>
            <a:ext cx="17373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660" b="1" spc="100" kern="0" dirty="0">
                <a:solidFill>
                  <a:srgbClr val="F3C35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GATE 0</a:t>
            </a:r>
            <a:endParaRPr lang="en-US" sz="660" dirty="0"/>
          </a:p>
        </p:txBody>
      </p:sp>
      <p:sp>
        <p:nvSpPr>
          <p:cNvPr id="7" name="Text 5"/>
          <p:cNvSpPr txBox="1"/>
          <p:nvPr/>
        </p:nvSpPr>
        <p:spPr>
          <a:xfrm>
            <a:off x="804672" y="2788920"/>
            <a:ext cx="17373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100" b="1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PROGRAMME DEVELOPMENT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804672" y="3502152"/>
            <a:ext cx="1234440" cy="256032"/>
          </a:xfrm>
          <a:prstGeom prst="roundRect">
            <a:avLst>
              <a:gd name="adj" fmla="val 50000"/>
            </a:avLst>
          </a:prstGeom>
          <a:solidFill>
            <a:srgbClr val="F3C35B"/>
          </a:solidFill>
          <a:ln w="8890">
            <a:solidFill>
              <a:srgbClr val="F3C35B">
                <a:alpha val="0"/>
              </a:srgbClr>
            </a:solidFill>
            <a:prstDash val="solid"/>
          </a:ln>
        </p:spPr>
      </p:sp>
      <p:sp>
        <p:nvSpPr>
          <p:cNvPr id="9" name="Text 7"/>
          <p:cNvSpPr txBox="1"/>
          <p:nvPr/>
        </p:nvSpPr>
        <p:spPr>
          <a:xfrm>
            <a:off x="914400" y="3511296"/>
            <a:ext cx="1014984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00" b="1" spc="60" kern="0" dirty="0">
                <a:solidFill>
                  <a:srgbClr val="07131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2026/27</a:t>
            </a:r>
            <a:endParaRPr lang="en-US" sz="700" dirty="0"/>
          </a:p>
        </p:txBody>
      </p:sp>
      <p:sp>
        <p:nvSpPr>
          <p:cNvPr id="10" name="Text 8"/>
          <p:cNvSpPr txBox="1"/>
          <p:nvPr/>
        </p:nvSpPr>
        <p:spPr>
          <a:xfrm>
            <a:off x="804672" y="4069080"/>
            <a:ext cx="173736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710" dirty="0">
                <a:solidFill>
                  <a:srgbClr val="A8BAC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current state • target architecture • feasibility • financing • pilots • decision package</a:t>
            </a:r>
            <a:endParaRPr lang="en-US" sz="710" dirty="0"/>
          </a:p>
        </p:txBody>
      </p:sp>
      <p:sp>
        <p:nvSpPr>
          <p:cNvPr id="11" name="Shape 9"/>
          <p:cNvSpPr/>
          <p:nvPr/>
        </p:nvSpPr>
        <p:spPr>
          <a:xfrm>
            <a:off x="2697480" y="3675888"/>
            <a:ext cx="219456" cy="0"/>
          </a:xfrm>
          <a:prstGeom prst="line">
            <a:avLst/>
          </a:prstGeom>
          <a:noFill/>
          <a:ln w="19050">
            <a:solidFill>
              <a:srgbClr val="517588"/>
            </a:solidFill>
            <a:prstDash val="solid"/>
            <a:tailEnd type="triangle"/>
          </a:ln>
        </p:spPr>
      </p:sp>
      <p:sp>
        <p:nvSpPr>
          <p:cNvPr id="12" name="Shape 10"/>
          <p:cNvSpPr/>
          <p:nvPr/>
        </p:nvSpPr>
        <p:spPr>
          <a:xfrm>
            <a:off x="2944368" y="2240280"/>
            <a:ext cx="2029968" cy="3063240"/>
          </a:xfrm>
          <a:prstGeom prst="roundRect">
            <a:avLst>
              <a:gd name="adj" fmla="val 8108"/>
            </a:avLst>
          </a:prstGeom>
          <a:solidFill>
            <a:srgbClr val="0E2435"/>
          </a:solidFill>
          <a:ln w="8890">
            <a:solidFill>
              <a:srgbClr val="244253"/>
            </a:solidFill>
            <a:prstDash val="solid"/>
          </a:ln>
        </p:spPr>
      </p:sp>
      <p:sp>
        <p:nvSpPr>
          <p:cNvPr id="13" name="Text 11"/>
          <p:cNvSpPr txBox="1"/>
          <p:nvPr/>
        </p:nvSpPr>
        <p:spPr>
          <a:xfrm>
            <a:off x="3090672" y="2432304"/>
            <a:ext cx="17373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660" b="1" spc="100" kern="0" dirty="0">
                <a:solidFill>
                  <a:srgbClr val="45D9E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PHASE I</a:t>
            </a:r>
            <a:endParaRPr lang="en-US" sz="660" dirty="0"/>
          </a:p>
        </p:txBody>
      </p:sp>
      <p:sp>
        <p:nvSpPr>
          <p:cNvPr id="14" name="Text 12"/>
          <p:cNvSpPr txBox="1"/>
          <p:nvPr/>
        </p:nvSpPr>
        <p:spPr>
          <a:xfrm>
            <a:off x="3090672" y="2788920"/>
            <a:ext cx="17373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100" b="1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DIGITAL FOUNDATION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3090672" y="3502152"/>
            <a:ext cx="1234440" cy="256032"/>
          </a:xfrm>
          <a:prstGeom prst="roundRect">
            <a:avLst>
              <a:gd name="adj" fmla="val 50000"/>
            </a:avLst>
          </a:prstGeom>
          <a:solidFill>
            <a:srgbClr val="45D9E6"/>
          </a:solidFill>
          <a:ln w="8890">
            <a:solidFill>
              <a:srgbClr val="45D9E6">
                <a:alpha val="0"/>
              </a:srgbClr>
            </a:solidFill>
            <a:prstDash val="solid"/>
          </a:ln>
        </p:spPr>
      </p:sp>
      <p:sp>
        <p:nvSpPr>
          <p:cNvPr id="16" name="Text 14"/>
          <p:cNvSpPr txBox="1"/>
          <p:nvPr/>
        </p:nvSpPr>
        <p:spPr>
          <a:xfrm>
            <a:off x="3200400" y="3511296"/>
            <a:ext cx="1014984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00" b="1" spc="60" kern="0" dirty="0">
                <a:solidFill>
                  <a:srgbClr val="07131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2027–2028</a:t>
            </a:r>
            <a:endParaRPr lang="en-US" sz="700" dirty="0"/>
          </a:p>
        </p:txBody>
      </p:sp>
      <p:sp>
        <p:nvSpPr>
          <p:cNvPr id="17" name="Text 15"/>
          <p:cNvSpPr txBox="1"/>
          <p:nvPr/>
        </p:nvSpPr>
        <p:spPr>
          <a:xfrm>
            <a:off x="3090672" y="4069080"/>
            <a:ext cx="173736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710" dirty="0">
                <a:solidFill>
                  <a:srgbClr val="A8BAC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TransportOS • Data Exchange • Digital Twin v1 • cyber foundation • priority integrations</a:t>
            </a:r>
            <a:endParaRPr lang="en-US" sz="710" dirty="0"/>
          </a:p>
        </p:txBody>
      </p:sp>
      <p:sp>
        <p:nvSpPr>
          <p:cNvPr id="18" name="Shape 16"/>
          <p:cNvSpPr/>
          <p:nvPr/>
        </p:nvSpPr>
        <p:spPr>
          <a:xfrm>
            <a:off x="4983480" y="3675888"/>
            <a:ext cx="219456" cy="0"/>
          </a:xfrm>
          <a:prstGeom prst="line">
            <a:avLst/>
          </a:prstGeom>
          <a:noFill/>
          <a:ln w="19050">
            <a:solidFill>
              <a:srgbClr val="517588"/>
            </a:solidFill>
            <a:prstDash val="solid"/>
            <a:tailEnd type="triangle"/>
          </a:ln>
        </p:spPr>
      </p:sp>
      <p:sp>
        <p:nvSpPr>
          <p:cNvPr id="19" name="Shape 17"/>
          <p:cNvSpPr/>
          <p:nvPr/>
        </p:nvSpPr>
        <p:spPr>
          <a:xfrm>
            <a:off x="5230368" y="2240280"/>
            <a:ext cx="2029968" cy="3063240"/>
          </a:xfrm>
          <a:prstGeom prst="roundRect">
            <a:avLst>
              <a:gd name="adj" fmla="val 8108"/>
            </a:avLst>
          </a:prstGeom>
          <a:solidFill>
            <a:srgbClr val="0E2435"/>
          </a:solidFill>
          <a:ln w="8890">
            <a:solidFill>
              <a:srgbClr val="244253"/>
            </a:solidFill>
            <a:prstDash val="solid"/>
          </a:ln>
        </p:spPr>
      </p:sp>
      <p:sp>
        <p:nvSpPr>
          <p:cNvPr id="20" name="Text 18"/>
          <p:cNvSpPr txBox="1"/>
          <p:nvPr/>
        </p:nvSpPr>
        <p:spPr>
          <a:xfrm>
            <a:off x="5376672" y="2432304"/>
            <a:ext cx="17373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660" b="1" spc="100" kern="0" dirty="0">
                <a:solidFill>
                  <a:srgbClr val="0FB8A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PHASE II</a:t>
            </a:r>
            <a:endParaRPr lang="en-US" sz="660" dirty="0"/>
          </a:p>
        </p:txBody>
      </p:sp>
      <p:sp>
        <p:nvSpPr>
          <p:cNvPr id="21" name="Text 19"/>
          <p:cNvSpPr txBox="1"/>
          <p:nvPr/>
        </p:nvSpPr>
        <p:spPr>
          <a:xfrm>
            <a:off x="5376672" y="2788920"/>
            <a:ext cx="17373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100" b="1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CORRIDORS + METROS</a:t>
            </a:r>
            <a:endParaRPr lang="en-US" sz="1100" dirty="0"/>
          </a:p>
        </p:txBody>
      </p:sp>
      <p:sp>
        <p:nvSpPr>
          <p:cNvPr id="22" name="Shape 20"/>
          <p:cNvSpPr/>
          <p:nvPr/>
        </p:nvSpPr>
        <p:spPr>
          <a:xfrm>
            <a:off x="5376672" y="3502152"/>
            <a:ext cx="1234440" cy="256032"/>
          </a:xfrm>
          <a:prstGeom prst="roundRect">
            <a:avLst>
              <a:gd name="adj" fmla="val 50000"/>
            </a:avLst>
          </a:prstGeom>
          <a:solidFill>
            <a:srgbClr val="0FB8A9"/>
          </a:solidFill>
          <a:ln w="8890">
            <a:solidFill>
              <a:srgbClr val="0FB8A9">
                <a:alpha val="0"/>
              </a:srgbClr>
            </a:solidFill>
            <a:prstDash val="solid"/>
          </a:ln>
        </p:spPr>
      </p:sp>
      <p:sp>
        <p:nvSpPr>
          <p:cNvPr id="23" name="Text 21"/>
          <p:cNvSpPr txBox="1"/>
          <p:nvPr/>
        </p:nvSpPr>
        <p:spPr>
          <a:xfrm>
            <a:off x="5486400" y="3511296"/>
            <a:ext cx="1014984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00" b="1" spc="60" kern="0" dirty="0">
                <a:solidFill>
                  <a:srgbClr val="07131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2028–2030</a:t>
            </a:r>
            <a:endParaRPr lang="en-US" sz="700" dirty="0"/>
          </a:p>
        </p:txBody>
      </p:sp>
      <p:sp>
        <p:nvSpPr>
          <p:cNvPr id="24" name="Text 22"/>
          <p:cNvSpPr txBox="1"/>
          <p:nvPr/>
        </p:nvSpPr>
        <p:spPr>
          <a:xfrm>
            <a:off x="5376672" y="4069080"/>
            <a:ext cx="173736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710" dirty="0">
                <a:solidFill>
                  <a:srgbClr val="A8BAC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priority freight corridors • mobility integration • taxi pilots • smart roads • rail digital services</a:t>
            </a:r>
            <a:endParaRPr lang="en-US" sz="710" dirty="0"/>
          </a:p>
        </p:txBody>
      </p:sp>
      <p:sp>
        <p:nvSpPr>
          <p:cNvPr id="25" name="Shape 23"/>
          <p:cNvSpPr/>
          <p:nvPr/>
        </p:nvSpPr>
        <p:spPr>
          <a:xfrm>
            <a:off x="7269480" y="3675888"/>
            <a:ext cx="219456" cy="0"/>
          </a:xfrm>
          <a:prstGeom prst="line">
            <a:avLst/>
          </a:prstGeom>
          <a:noFill/>
          <a:ln w="19050">
            <a:solidFill>
              <a:srgbClr val="517588"/>
            </a:solidFill>
            <a:prstDash val="solid"/>
            <a:tailEnd type="triangle"/>
          </a:ln>
        </p:spPr>
      </p:sp>
      <p:sp>
        <p:nvSpPr>
          <p:cNvPr id="26" name="Shape 24"/>
          <p:cNvSpPr/>
          <p:nvPr/>
        </p:nvSpPr>
        <p:spPr>
          <a:xfrm>
            <a:off x="7516368" y="2240280"/>
            <a:ext cx="2029968" cy="3063240"/>
          </a:xfrm>
          <a:prstGeom prst="roundRect">
            <a:avLst>
              <a:gd name="adj" fmla="val 8108"/>
            </a:avLst>
          </a:prstGeom>
          <a:solidFill>
            <a:srgbClr val="0E2435"/>
          </a:solidFill>
          <a:ln w="8890">
            <a:solidFill>
              <a:srgbClr val="244253"/>
            </a:solidFill>
            <a:prstDash val="solid"/>
          </a:ln>
        </p:spPr>
      </p:sp>
      <p:sp>
        <p:nvSpPr>
          <p:cNvPr id="27" name="Text 25"/>
          <p:cNvSpPr txBox="1"/>
          <p:nvPr/>
        </p:nvSpPr>
        <p:spPr>
          <a:xfrm>
            <a:off x="7662672" y="2432304"/>
            <a:ext cx="17373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660" b="1" spc="100" kern="0" dirty="0">
                <a:solidFill>
                  <a:srgbClr val="2AB56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PHASE III</a:t>
            </a:r>
            <a:endParaRPr lang="en-US" sz="660" dirty="0"/>
          </a:p>
        </p:txBody>
      </p:sp>
      <p:sp>
        <p:nvSpPr>
          <p:cNvPr id="28" name="Text 26"/>
          <p:cNvSpPr txBox="1"/>
          <p:nvPr/>
        </p:nvSpPr>
        <p:spPr>
          <a:xfrm>
            <a:off x="7662672" y="2788920"/>
            <a:ext cx="17373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100" b="1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NATIONAL SCALE</a:t>
            </a:r>
            <a:endParaRPr lang="en-US" sz="1100" dirty="0"/>
          </a:p>
        </p:txBody>
      </p:sp>
      <p:sp>
        <p:nvSpPr>
          <p:cNvPr id="29" name="Shape 27"/>
          <p:cNvSpPr/>
          <p:nvPr/>
        </p:nvSpPr>
        <p:spPr>
          <a:xfrm>
            <a:off x="7662672" y="3502152"/>
            <a:ext cx="1234440" cy="256032"/>
          </a:xfrm>
          <a:prstGeom prst="roundRect">
            <a:avLst>
              <a:gd name="adj" fmla="val 50000"/>
            </a:avLst>
          </a:prstGeom>
          <a:solidFill>
            <a:srgbClr val="2AB56F"/>
          </a:solidFill>
          <a:ln w="8890">
            <a:solidFill>
              <a:srgbClr val="2AB56F">
                <a:alpha val="0"/>
              </a:srgbClr>
            </a:solidFill>
            <a:prstDash val="solid"/>
          </a:ln>
        </p:spPr>
      </p:sp>
      <p:sp>
        <p:nvSpPr>
          <p:cNvPr id="30" name="Text 28"/>
          <p:cNvSpPr txBox="1"/>
          <p:nvPr/>
        </p:nvSpPr>
        <p:spPr>
          <a:xfrm>
            <a:off x="7772400" y="3511296"/>
            <a:ext cx="1014984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00" b="1" spc="60" kern="0" dirty="0">
                <a:solidFill>
                  <a:srgbClr val="07131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2030–2032</a:t>
            </a:r>
            <a:endParaRPr lang="en-US" sz="700" dirty="0"/>
          </a:p>
        </p:txBody>
      </p:sp>
      <p:sp>
        <p:nvSpPr>
          <p:cNvPr id="31" name="Text 29"/>
          <p:cNvSpPr txBox="1"/>
          <p:nvPr/>
        </p:nvSpPr>
        <p:spPr>
          <a:xfrm>
            <a:off x="7662672" y="4069080"/>
            <a:ext cx="173736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710" dirty="0">
                <a:solidFill>
                  <a:srgbClr val="A8BAC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provinces • major metros • ports • airports • rail • strategic borders</a:t>
            </a:r>
            <a:endParaRPr lang="en-US" sz="710" dirty="0"/>
          </a:p>
        </p:txBody>
      </p:sp>
      <p:sp>
        <p:nvSpPr>
          <p:cNvPr id="32" name="Shape 30"/>
          <p:cNvSpPr/>
          <p:nvPr/>
        </p:nvSpPr>
        <p:spPr>
          <a:xfrm>
            <a:off x="9555480" y="3675888"/>
            <a:ext cx="219456" cy="0"/>
          </a:xfrm>
          <a:prstGeom prst="line">
            <a:avLst/>
          </a:prstGeom>
          <a:noFill/>
          <a:ln w="19050">
            <a:solidFill>
              <a:srgbClr val="517588"/>
            </a:solidFill>
            <a:prstDash val="solid"/>
            <a:tailEnd type="triangle"/>
          </a:ln>
        </p:spPr>
      </p:sp>
      <p:sp>
        <p:nvSpPr>
          <p:cNvPr id="33" name="Shape 31"/>
          <p:cNvSpPr/>
          <p:nvPr/>
        </p:nvSpPr>
        <p:spPr>
          <a:xfrm>
            <a:off x="9802368" y="2240280"/>
            <a:ext cx="2029968" cy="3063240"/>
          </a:xfrm>
          <a:prstGeom prst="roundRect">
            <a:avLst>
              <a:gd name="adj" fmla="val 8108"/>
            </a:avLst>
          </a:prstGeom>
          <a:solidFill>
            <a:srgbClr val="0E2435"/>
          </a:solidFill>
          <a:ln w="8890">
            <a:solidFill>
              <a:srgbClr val="244253"/>
            </a:solidFill>
            <a:prstDash val="solid"/>
          </a:ln>
        </p:spPr>
      </p:sp>
      <p:sp>
        <p:nvSpPr>
          <p:cNvPr id="34" name="Text 32"/>
          <p:cNvSpPr txBox="1"/>
          <p:nvPr/>
        </p:nvSpPr>
        <p:spPr>
          <a:xfrm>
            <a:off x="9948672" y="2432304"/>
            <a:ext cx="17373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660" b="1" spc="100" kern="0" dirty="0">
                <a:solidFill>
                  <a:srgbClr val="F3C35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PHASE IV</a:t>
            </a:r>
            <a:endParaRPr lang="en-US" sz="660" dirty="0"/>
          </a:p>
        </p:txBody>
      </p:sp>
      <p:sp>
        <p:nvSpPr>
          <p:cNvPr id="35" name="Text 33"/>
          <p:cNvSpPr txBox="1"/>
          <p:nvPr/>
        </p:nvSpPr>
        <p:spPr>
          <a:xfrm>
            <a:off x="9948672" y="2788920"/>
            <a:ext cx="17373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100" b="1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AI-NATIVE OPERATIONS</a:t>
            </a:r>
            <a:endParaRPr lang="en-US" sz="1100" dirty="0"/>
          </a:p>
        </p:txBody>
      </p:sp>
      <p:sp>
        <p:nvSpPr>
          <p:cNvPr id="36" name="Shape 34"/>
          <p:cNvSpPr/>
          <p:nvPr/>
        </p:nvSpPr>
        <p:spPr>
          <a:xfrm>
            <a:off x="9948672" y="3502152"/>
            <a:ext cx="1234440" cy="256032"/>
          </a:xfrm>
          <a:prstGeom prst="roundRect">
            <a:avLst>
              <a:gd name="adj" fmla="val 50000"/>
            </a:avLst>
          </a:prstGeom>
          <a:solidFill>
            <a:srgbClr val="F3C35B"/>
          </a:solidFill>
          <a:ln w="8890">
            <a:solidFill>
              <a:srgbClr val="F3C35B">
                <a:alpha val="0"/>
              </a:srgbClr>
            </a:solidFill>
            <a:prstDash val="solid"/>
          </a:ln>
        </p:spPr>
      </p:sp>
      <p:sp>
        <p:nvSpPr>
          <p:cNvPr id="37" name="Text 35"/>
          <p:cNvSpPr txBox="1"/>
          <p:nvPr/>
        </p:nvSpPr>
        <p:spPr>
          <a:xfrm>
            <a:off x="10058400" y="3511296"/>
            <a:ext cx="1014984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00" b="1" spc="60" kern="0" dirty="0">
                <a:solidFill>
                  <a:srgbClr val="07131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2032–2035</a:t>
            </a:r>
            <a:endParaRPr lang="en-US" sz="700" dirty="0"/>
          </a:p>
        </p:txBody>
      </p:sp>
      <p:sp>
        <p:nvSpPr>
          <p:cNvPr id="38" name="Text 36"/>
          <p:cNvSpPr txBox="1"/>
          <p:nvPr/>
        </p:nvSpPr>
        <p:spPr>
          <a:xfrm>
            <a:off x="9948672" y="4069080"/>
            <a:ext cx="173736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710" dirty="0">
                <a:solidFill>
                  <a:srgbClr val="A8BAC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predictive maintenance • dynamic optimisation • advanced connected infrastructure</a:t>
            </a:r>
            <a:endParaRPr lang="en-US" sz="71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92840" y="6592824"/>
            <a:ext cx="411480" cy="109728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 lIns="0" tIns="0" rIns="0" bIns="0"/>
          <a:lstStyle>
            <a:lvl1pPr>
              <a:defRPr sz="500">
                <a:solidFill>
                  <a:srgbClr val="7A8B9B"/>
                </a:solidFill>
                <a:latin typeface="Inter"/>
                <a:ea typeface="Inter"/>
                <a:cs typeface="Inter"/>
              </a:defRPr>
            </a:lvl1pPr>
          </a:lstStyle>
          <a:p>
            <a:pPr algn="r"/>
            <a:fld id="{F7021451-1387-4CA6-816F-3879F97B5CBC}" type="slidenum">
              <a:rPr b="0" lang="en-US"/>
              <a:t>25</a:t>
            </a:fld>
            <a:endParaRPr lang="en-US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411480"/>
            <a:ext cx="43891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720" b="1" spc="200" kern="0" dirty="0">
                <a:solidFill>
                  <a:srgbClr val="45D9E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24 / GOVERNANCE</a:t>
            </a:r>
            <a:endParaRPr lang="en-US" sz="720" dirty="0"/>
          </a:p>
        </p:txBody>
      </p:sp>
      <p:sp>
        <p:nvSpPr>
          <p:cNvPr id="3" name="Text 1"/>
          <p:cNvSpPr txBox="1"/>
          <p:nvPr/>
        </p:nvSpPr>
        <p:spPr>
          <a:xfrm>
            <a:off x="640080" y="758952"/>
            <a:ext cx="1097280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2550" b="1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Government-led architecture. Federated operations. Clear accountability.</a:t>
            </a:r>
            <a:endParaRPr lang="en-US" sz="2550" dirty="0"/>
          </a:p>
        </p:txBody>
      </p:sp>
      <p:sp>
        <p:nvSpPr>
          <p:cNvPr id="4" name="Text 2"/>
          <p:cNvSpPr txBox="1"/>
          <p:nvPr/>
        </p:nvSpPr>
        <p:spPr>
          <a:xfrm>
            <a:off x="658368" y="1536192"/>
            <a:ext cx="1024128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150" dirty="0">
                <a:solidFill>
                  <a:srgbClr val="A9BAC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Department remains policy authority, programme sponsor, standards authority, benefits owner and national architecture custodian.</a:t>
            </a:r>
            <a:endParaRPr lang="en-US" sz="1150" dirty="0"/>
          </a:p>
        </p:txBody>
      </p:sp>
      <p:sp>
        <p:nvSpPr>
          <p:cNvPr id="5" name="Shape 3"/>
          <p:cNvSpPr/>
          <p:nvPr/>
        </p:nvSpPr>
        <p:spPr>
          <a:xfrm>
            <a:off x="3794760" y="1993392"/>
            <a:ext cx="4617720" cy="566928"/>
          </a:xfrm>
          <a:prstGeom prst="roundRect">
            <a:avLst>
              <a:gd name="adj" fmla="val 25806"/>
            </a:avLst>
          </a:prstGeom>
          <a:solidFill>
            <a:srgbClr val="F3C35B"/>
          </a:solidFill>
          <a:ln w="8890">
            <a:solidFill>
              <a:srgbClr val="F3C35B">
                <a:alpha val="0"/>
              </a:srgbClr>
            </a:solidFill>
            <a:prstDash val="solid"/>
          </a:ln>
        </p:spPr>
      </p:sp>
      <p:sp>
        <p:nvSpPr>
          <p:cNvPr id="6" name="Text 4"/>
          <p:cNvSpPr txBox="1"/>
          <p:nvPr/>
        </p:nvSpPr>
        <p:spPr>
          <a:xfrm>
            <a:off x="3977640" y="2148840"/>
            <a:ext cx="42519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31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DEPARTMENT OF TRANSPORT — PROGRAMME SPONSOR + ARCHITECTURE AUTHORITY</a:t>
            </a:r>
            <a:endParaRPr lang="en-US" sz="900" dirty="0"/>
          </a:p>
        </p:txBody>
      </p:sp>
      <p:sp>
        <p:nvSpPr>
          <p:cNvPr id="7" name="Shape 5"/>
          <p:cNvSpPr/>
          <p:nvPr/>
        </p:nvSpPr>
        <p:spPr>
          <a:xfrm>
            <a:off x="6099048" y="2560320"/>
            <a:ext cx="0" cy="292608"/>
          </a:xfrm>
          <a:prstGeom prst="line">
            <a:avLst/>
          </a:prstGeom>
          <a:noFill/>
          <a:ln w="20320">
            <a:solidFill>
              <a:srgbClr val="5B8092"/>
            </a:solidFill>
            <a:prstDash val="solid"/>
            <a:tailEnd type="triangle"/>
          </a:ln>
        </p:spPr>
      </p:sp>
      <p:sp>
        <p:nvSpPr>
          <p:cNvPr id="8" name="Shape 6"/>
          <p:cNvSpPr/>
          <p:nvPr/>
        </p:nvSpPr>
        <p:spPr>
          <a:xfrm>
            <a:off x="658368" y="2907792"/>
            <a:ext cx="3401568" cy="1133856"/>
          </a:xfrm>
          <a:prstGeom prst="roundRect">
            <a:avLst>
              <a:gd name="adj" fmla="val 14516"/>
            </a:avLst>
          </a:prstGeom>
          <a:solidFill>
            <a:srgbClr val="0E2435"/>
          </a:solidFill>
          <a:ln w="8890">
            <a:solidFill>
              <a:srgbClr val="244253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822960" y="3054096"/>
            <a:ext cx="493776" cy="256032"/>
          </a:xfrm>
          <a:prstGeom prst="roundRect">
            <a:avLst>
              <a:gd name="adj" fmla="val 50000"/>
            </a:avLst>
          </a:prstGeom>
          <a:solidFill>
            <a:srgbClr val="45D9E6"/>
          </a:solidFill>
          <a:ln w="8890">
            <a:solidFill>
              <a:srgbClr val="45D9E6">
                <a:alpha val="0"/>
              </a:srgbClr>
            </a:solidFill>
            <a:prstDash val="solid"/>
          </a:ln>
        </p:spPr>
      </p:sp>
      <p:sp>
        <p:nvSpPr>
          <p:cNvPr id="10" name="Text 8"/>
          <p:cNvSpPr txBox="1"/>
          <p:nvPr/>
        </p:nvSpPr>
        <p:spPr>
          <a:xfrm>
            <a:off x="932688" y="3063240"/>
            <a:ext cx="2743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00" b="1" spc="60" kern="0" dirty="0">
                <a:solidFill>
                  <a:srgbClr val="07131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01</a:t>
            </a:r>
            <a:endParaRPr lang="en-US" sz="700" dirty="0"/>
          </a:p>
        </p:txBody>
      </p:sp>
      <p:sp>
        <p:nvSpPr>
          <p:cNvPr id="11" name="Text 9"/>
          <p:cNvSpPr txBox="1"/>
          <p:nvPr/>
        </p:nvSpPr>
        <p:spPr>
          <a:xfrm>
            <a:off x="1444752" y="3054096"/>
            <a:ext cx="245059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250" b="1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NATIONAL STEERING COMMITTEE</a:t>
            </a:r>
            <a:endParaRPr lang="en-US" sz="1250" dirty="0"/>
          </a:p>
        </p:txBody>
      </p:sp>
      <p:sp>
        <p:nvSpPr>
          <p:cNvPr id="12" name="Text 10"/>
          <p:cNvSpPr txBox="1"/>
          <p:nvPr/>
        </p:nvSpPr>
        <p:spPr>
          <a:xfrm>
            <a:off x="822960" y="3474720"/>
            <a:ext cx="307238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880" dirty="0">
                <a:solidFill>
                  <a:srgbClr val="A8BAC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policy • entities • Treasury • provinces</a:t>
            </a:r>
            <a:endParaRPr lang="en-US" sz="880" dirty="0"/>
          </a:p>
        </p:txBody>
      </p:sp>
      <p:sp>
        <p:nvSpPr>
          <p:cNvPr id="13" name="Shape 11"/>
          <p:cNvSpPr/>
          <p:nvPr/>
        </p:nvSpPr>
        <p:spPr>
          <a:xfrm>
            <a:off x="4352544" y="2907792"/>
            <a:ext cx="3401568" cy="1133856"/>
          </a:xfrm>
          <a:prstGeom prst="roundRect">
            <a:avLst>
              <a:gd name="adj" fmla="val 14516"/>
            </a:avLst>
          </a:prstGeom>
          <a:solidFill>
            <a:srgbClr val="0E2435"/>
          </a:solidFill>
          <a:ln w="8890">
            <a:solidFill>
              <a:srgbClr val="244253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4517136" y="3054096"/>
            <a:ext cx="493776" cy="256032"/>
          </a:xfrm>
          <a:prstGeom prst="roundRect">
            <a:avLst>
              <a:gd name="adj" fmla="val 50000"/>
            </a:avLst>
          </a:prstGeom>
          <a:solidFill>
            <a:srgbClr val="0FB8A9"/>
          </a:solidFill>
          <a:ln w="8890">
            <a:solidFill>
              <a:srgbClr val="0FB8A9">
                <a:alpha val="0"/>
              </a:srgbClr>
            </a:solidFill>
            <a:prstDash val="solid"/>
          </a:ln>
        </p:spPr>
      </p:sp>
      <p:sp>
        <p:nvSpPr>
          <p:cNvPr id="15" name="Text 13"/>
          <p:cNvSpPr txBox="1"/>
          <p:nvPr/>
        </p:nvSpPr>
        <p:spPr>
          <a:xfrm>
            <a:off x="4626864" y="3063240"/>
            <a:ext cx="2743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00" b="1" spc="60" kern="0" dirty="0">
                <a:solidFill>
                  <a:srgbClr val="07131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02</a:t>
            </a:r>
            <a:endParaRPr lang="en-US" sz="700" dirty="0"/>
          </a:p>
        </p:txBody>
      </p:sp>
      <p:sp>
        <p:nvSpPr>
          <p:cNvPr id="16" name="Text 14"/>
          <p:cNvSpPr txBox="1"/>
          <p:nvPr/>
        </p:nvSpPr>
        <p:spPr>
          <a:xfrm>
            <a:off x="5138928" y="3054096"/>
            <a:ext cx="245059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250" b="1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PROGRAMME MANAGEMENT OFFICE</a:t>
            </a:r>
            <a:endParaRPr lang="en-US" sz="1250" dirty="0"/>
          </a:p>
        </p:txBody>
      </p:sp>
      <p:sp>
        <p:nvSpPr>
          <p:cNvPr id="17" name="Text 15"/>
          <p:cNvSpPr txBox="1"/>
          <p:nvPr/>
        </p:nvSpPr>
        <p:spPr>
          <a:xfrm>
            <a:off x="4517136" y="3474720"/>
            <a:ext cx="307238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880" dirty="0">
                <a:solidFill>
                  <a:srgbClr val="A8BAC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scope • schedule • finance • risk • procurement</a:t>
            </a:r>
            <a:endParaRPr lang="en-US" sz="880" dirty="0"/>
          </a:p>
        </p:txBody>
      </p:sp>
      <p:sp>
        <p:nvSpPr>
          <p:cNvPr id="18" name="Shape 16"/>
          <p:cNvSpPr/>
          <p:nvPr/>
        </p:nvSpPr>
        <p:spPr>
          <a:xfrm>
            <a:off x="8046720" y="2907792"/>
            <a:ext cx="3401568" cy="1133856"/>
          </a:xfrm>
          <a:prstGeom prst="roundRect">
            <a:avLst>
              <a:gd name="adj" fmla="val 14516"/>
            </a:avLst>
          </a:prstGeom>
          <a:solidFill>
            <a:srgbClr val="0E2435"/>
          </a:solidFill>
          <a:ln w="8890">
            <a:solidFill>
              <a:srgbClr val="244253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8211312" y="3054096"/>
            <a:ext cx="493776" cy="256032"/>
          </a:xfrm>
          <a:prstGeom prst="roundRect">
            <a:avLst>
              <a:gd name="adj" fmla="val 50000"/>
            </a:avLst>
          </a:prstGeom>
          <a:solidFill>
            <a:srgbClr val="F3C35B"/>
          </a:solidFill>
          <a:ln w="8890">
            <a:solidFill>
              <a:srgbClr val="F3C35B">
                <a:alpha val="0"/>
              </a:srgbClr>
            </a:solidFill>
            <a:prstDash val="solid"/>
          </a:ln>
        </p:spPr>
      </p:sp>
      <p:sp>
        <p:nvSpPr>
          <p:cNvPr id="20" name="Text 18"/>
          <p:cNvSpPr txBox="1"/>
          <p:nvPr/>
        </p:nvSpPr>
        <p:spPr>
          <a:xfrm>
            <a:off x="8321040" y="3063240"/>
            <a:ext cx="2743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00" b="1" spc="60" kern="0" dirty="0">
                <a:solidFill>
                  <a:srgbClr val="07131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03</a:t>
            </a:r>
            <a:endParaRPr lang="en-US" sz="700" dirty="0"/>
          </a:p>
        </p:txBody>
      </p:sp>
      <p:sp>
        <p:nvSpPr>
          <p:cNvPr id="21" name="Text 19"/>
          <p:cNvSpPr txBox="1"/>
          <p:nvPr/>
        </p:nvSpPr>
        <p:spPr>
          <a:xfrm>
            <a:off x="8833104" y="3054096"/>
            <a:ext cx="245059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250" b="1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ARCHITECTURE + DATA + CYBER COUNCILS</a:t>
            </a:r>
            <a:endParaRPr lang="en-US" sz="1250" dirty="0"/>
          </a:p>
        </p:txBody>
      </p:sp>
      <p:sp>
        <p:nvSpPr>
          <p:cNvPr id="22" name="Text 20"/>
          <p:cNvSpPr txBox="1"/>
          <p:nvPr/>
        </p:nvSpPr>
        <p:spPr>
          <a:xfrm>
            <a:off x="8211312" y="3474720"/>
            <a:ext cx="307238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880" dirty="0">
                <a:solidFill>
                  <a:srgbClr val="A8BAC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standards • data • security • assurance</a:t>
            </a:r>
            <a:endParaRPr lang="en-US" sz="880" dirty="0"/>
          </a:p>
        </p:txBody>
      </p:sp>
      <p:sp>
        <p:nvSpPr>
          <p:cNvPr id="23" name="Shape 21"/>
          <p:cNvSpPr/>
          <p:nvPr/>
        </p:nvSpPr>
        <p:spPr>
          <a:xfrm>
            <a:off x="2350008" y="4096512"/>
            <a:ext cx="0" cy="384048"/>
          </a:xfrm>
          <a:prstGeom prst="line">
            <a:avLst/>
          </a:prstGeom>
          <a:noFill/>
          <a:ln w="16510">
            <a:solidFill>
              <a:srgbClr val="5B8092"/>
            </a:solidFill>
            <a:prstDash val="solid"/>
            <a:tailEnd type="triangle"/>
          </a:ln>
        </p:spPr>
      </p:sp>
      <p:sp>
        <p:nvSpPr>
          <p:cNvPr id="24" name="Shape 22"/>
          <p:cNvSpPr/>
          <p:nvPr/>
        </p:nvSpPr>
        <p:spPr>
          <a:xfrm>
            <a:off x="6044184" y="4096512"/>
            <a:ext cx="0" cy="384048"/>
          </a:xfrm>
          <a:prstGeom prst="line">
            <a:avLst/>
          </a:prstGeom>
          <a:noFill/>
          <a:ln w="16510">
            <a:solidFill>
              <a:srgbClr val="5B8092"/>
            </a:solidFill>
            <a:prstDash val="solid"/>
            <a:tailEnd type="triangle"/>
          </a:ln>
        </p:spPr>
      </p:sp>
      <p:sp>
        <p:nvSpPr>
          <p:cNvPr id="25" name="Shape 23"/>
          <p:cNvSpPr/>
          <p:nvPr/>
        </p:nvSpPr>
        <p:spPr>
          <a:xfrm>
            <a:off x="9738360" y="4096512"/>
            <a:ext cx="0" cy="384048"/>
          </a:xfrm>
          <a:prstGeom prst="line">
            <a:avLst/>
          </a:prstGeom>
          <a:noFill/>
          <a:ln w="16510">
            <a:solidFill>
              <a:srgbClr val="5B8092"/>
            </a:solidFill>
            <a:prstDash val="solid"/>
            <a:tailEnd type="triangle"/>
          </a:ln>
        </p:spPr>
      </p:sp>
      <p:sp>
        <p:nvSpPr>
          <p:cNvPr id="26" name="Shape 24"/>
          <p:cNvSpPr/>
          <p:nvPr/>
        </p:nvSpPr>
        <p:spPr>
          <a:xfrm>
            <a:off x="658368" y="4526280"/>
            <a:ext cx="3401568" cy="1097280"/>
          </a:xfrm>
          <a:prstGeom prst="roundRect">
            <a:avLst>
              <a:gd name="adj" fmla="val 15000"/>
            </a:avLst>
          </a:prstGeom>
          <a:solidFill>
            <a:srgbClr val="0E2435"/>
          </a:solidFill>
          <a:ln w="8890">
            <a:solidFill>
              <a:srgbClr val="244253"/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822960" y="4672584"/>
            <a:ext cx="493776" cy="256032"/>
          </a:xfrm>
          <a:prstGeom prst="roundRect">
            <a:avLst>
              <a:gd name="adj" fmla="val 50000"/>
            </a:avLst>
          </a:prstGeom>
          <a:solidFill>
            <a:srgbClr val="2AB56F"/>
          </a:solidFill>
          <a:ln w="8890">
            <a:solidFill>
              <a:srgbClr val="2AB56F">
                <a:alpha val="0"/>
              </a:srgbClr>
            </a:solidFill>
            <a:prstDash val="solid"/>
          </a:ln>
        </p:spPr>
      </p:sp>
      <p:sp>
        <p:nvSpPr>
          <p:cNvPr id="28" name="Text 26"/>
          <p:cNvSpPr txBox="1"/>
          <p:nvPr/>
        </p:nvSpPr>
        <p:spPr>
          <a:xfrm>
            <a:off x="932688" y="4681728"/>
            <a:ext cx="2743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00" b="1" spc="60" kern="0" dirty="0">
                <a:solidFill>
                  <a:srgbClr val="07131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04</a:t>
            </a:r>
            <a:endParaRPr lang="en-US" sz="700" dirty="0"/>
          </a:p>
        </p:txBody>
      </p:sp>
      <p:sp>
        <p:nvSpPr>
          <p:cNvPr id="29" name="Text 27"/>
          <p:cNvSpPr txBox="1"/>
          <p:nvPr/>
        </p:nvSpPr>
        <p:spPr>
          <a:xfrm>
            <a:off x="1444752" y="4672584"/>
            <a:ext cx="245059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250" b="1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MODAL WORKSTREAMS</a:t>
            </a:r>
            <a:endParaRPr lang="en-US" sz="1250" dirty="0"/>
          </a:p>
        </p:txBody>
      </p:sp>
      <p:sp>
        <p:nvSpPr>
          <p:cNvPr id="30" name="Text 28"/>
          <p:cNvSpPr txBox="1"/>
          <p:nvPr/>
        </p:nvSpPr>
        <p:spPr>
          <a:xfrm>
            <a:off x="822960" y="5093208"/>
            <a:ext cx="307238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880" dirty="0">
                <a:solidFill>
                  <a:srgbClr val="A8BAC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road • rail • public transport • freight • ports • aviation</a:t>
            </a:r>
            <a:endParaRPr lang="en-US" sz="880" dirty="0"/>
          </a:p>
        </p:txBody>
      </p:sp>
      <p:sp>
        <p:nvSpPr>
          <p:cNvPr id="31" name="Shape 29"/>
          <p:cNvSpPr/>
          <p:nvPr/>
        </p:nvSpPr>
        <p:spPr>
          <a:xfrm>
            <a:off x="4352544" y="4526280"/>
            <a:ext cx="3401568" cy="1097280"/>
          </a:xfrm>
          <a:prstGeom prst="roundRect">
            <a:avLst>
              <a:gd name="adj" fmla="val 15000"/>
            </a:avLst>
          </a:prstGeom>
          <a:solidFill>
            <a:srgbClr val="0E2435"/>
          </a:solidFill>
          <a:ln w="8890">
            <a:solidFill>
              <a:srgbClr val="244253"/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4517136" y="4672584"/>
            <a:ext cx="493776" cy="256032"/>
          </a:xfrm>
          <a:prstGeom prst="roundRect">
            <a:avLst>
              <a:gd name="adj" fmla="val 50000"/>
            </a:avLst>
          </a:prstGeom>
          <a:solidFill>
            <a:srgbClr val="45D9E6"/>
          </a:solidFill>
          <a:ln w="8890">
            <a:solidFill>
              <a:srgbClr val="45D9E6">
                <a:alpha val="0"/>
              </a:srgbClr>
            </a:solidFill>
            <a:prstDash val="solid"/>
          </a:ln>
        </p:spPr>
      </p:sp>
      <p:sp>
        <p:nvSpPr>
          <p:cNvPr id="33" name="Text 31"/>
          <p:cNvSpPr txBox="1"/>
          <p:nvPr/>
        </p:nvSpPr>
        <p:spPr>
          <a:xfrm>
            <a:off x="4626864" y="4681728"/>
            <a:ext cx="2743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00" b="1" spc="60" kern="0" dirty="0">
                <a:solidFill>
                  <a:srgbClr val="07131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05</a:t>
            </a:r>
            <a:endParaRPr lang="en-US" sz="700" dirty="0"/>
          </a:p>
        </p:txBody>
      </p:sp>
      <p:sp>
        <p:nvSpPr>
          <p:cNvPr id="34" name="Text 32"/>
          <p:cNvSpPr txBox="1"/>
          <p:nvPr/>
        </p:nvSpPr>
        <p:spPr>
          <a:xfrm>
            <a:off x="5138928" y="4672584"/>
            <a:ext cx="245059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250" b="1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PROVINCES + METROS</a:t>
            </a:r>
            <a:endParaRPr lang="en-US" sz="1250" dirty="0"/>
          </a:p>
        </p:txBody>
      </p:sp>
      <p:sp>
        <p:nvSpPr>
          <p:cNvPr id="35" name="Text 33"/>
          <p:cNvSpPr txBox="1"/>
          <p:nvPr/>
        </p:nvSpPr>
        <p:spPr>
          <a:xfrm>
            <a:off x="4517136" y="5093208"/>
            <a:ext cx="307238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880" dirty="0">
                <a:solidFill>
                  <a:srgbClr val="A8BAC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local operations • integration • public transport</a:t>
            </a:r>
            <a:endParaRPr lang="en-US" sz="880" dirty="0"/>
          </a:p>
        </p:txBody>
      </p:sp>
      <p:sp>
        <p:nvSpPr>
          <p:cNvPr id="36" name="Shape 34"/>
          <p:cNvSpPr/>
          <p:nvPr/>
        </p:nvSpPr>
        <p:spPr>
          <a:xfrm>
            <a:off x="8046720" y="4526280"/>
            <a:ext cx="3401568" cy="1097280"/>
          </a:xfrm>
          <a:prstGeom prst="roundRect">
            <a:avLst>
              <a:gd name="adj" fmla="val 15000"/>
            </a:avLst>
          </a:prstGeom>
          <a:solidFill>
            <a:srgbClr val="0E2435"/>
          </a:solidFill>
          <a:ln w="8890">
            <a:solidFill>
              <a:srgbClr val="244253"/>
            </a:solidFill>
            <a:prstDash val="solid"/>
          </a:ln>
        </p:spPr>
      </p:sp>
      <p:sp>
        <p:nvSpPr>
          <p:cNvPr id="37" name="Shape 35"/>
          <p:cNvSpPr/>
          <p:nvPr/>
        </p:nvSpPr>
        <p:spPr>
          <a:xfrm>
            <a:off x="8211312" y="4672584"/>
            <a:ext cx="493776" cy="256032"/>
          </a:xfrm>
          <a:prstGeom prst="roundRect">
            <a:avLst>
              <a:gd name="adj" fmla="val 50000"/>
            </a:avLst>
          </a:prstGeom>
          <a:solidFill>
            <a:srgbClr val="F3C35B"/>
          </a:solidFill>
          <a:ln w="8890">
            <a:solidFill>
              <a:srgbClr val="F3C35B">
                <a:alpha val="0"/>
              </a:srgbClr>
            </a:solidFill>
            <a:prstDash val="solid"/>
          </a:ln>
        </p:spPr>
      </p:sp>
      <p:sp>
        <p:nvSpPr>
          <p:cNvPr id="38" name="Text 36"/>
          <p:cNvSpPr txBox="1"/>
          <p:nvPr/>
        </p:nvSpPr>
        <p:spPr>
          <a:xfrm>
            <a:off x="8321040" y="4681728"/>
            <a:ext cx="2743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00" b="1" spc="60" kern="0" dirty="0">
                <a:solidFill>
                  <a:srgbClr val="07131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06</a:t>
            </a:r>
            <a:endParaRPr lang="en-US" sz="700" dirty="0"/>
          </a:p>
        </p:txBody>
      </p:sp>
      <p:sp>
        <p:nvSpPr>
          <p:cNvPr id="39" name="Text 37"/>
          <p:cNvSpPr txBox="1"/>
          <p:nvPr/>
        </p:nvSpPr>
        <p:spPr>
          <a:xfrm>
            <a:off x="8833104" y="4672584"/>
            <a:ext cx="245059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250" b="1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BENEFITS REALISATION OFFICE</a:t>
            </a:r>
            <a:endParaRPr lang="en-US" sz="1250" dirty="0"/>
          </a:p>
        </p:txBody>
      </p:sp>
      <p:sp>
        <p:nvSpPr>
          <p:cNvPr id="40" name="Text 38"/>
          <p:cNvSpPr txBox="1"/>
          <p:nvPr/>
        </p:nvSpPr>
        <p:spPr>
          <a:xfrm>
            <a:off x="8211312" y="5093208"/>
            <a:ext cx="307238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880" dirty="0">
                <a:solidFill>
                  <a:srgbClr val="A8BAC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outcome tracking • value assurance • KPI governance</a:t>
            </a:r>
            <a:endParaRPr lang="en-US" sz="88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92840" y="6592824"/>
            <a:ext cx="411480" cy="109728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 lIns="0" tIns="0" rIns="0" bIns="0"/>
          <a:lstStyle>
            <a:lvl1pPr>
              <a:defRPr sz="500">
                <a:solidFill>
                  <a:srgbClr val="7A8B9B"/>
                </a:solidFill>
                <a:latin typeface="Inter"/>
                <a:ea typeface="Inter"/>
                <a:cs typeface="Inter"/>
              </a:defRPr>
            </a:lvl1pPr>
          </a:lstStyle>
          <a:p>
            <a:pPr algn="r"/>
            <a:fld id="{F7021451-1387-4CA6-816F-3879F97B5CBC}" type="slidenum">
              <a:rPr b="0" lang="en-US"/>
              <a:t>26</a:t>
            </a:fld>
            <a:endParaRPr lang="en-US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411480"/>
            <a:ext cx="43891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720" b="1" spc="200" kern="0" dirty="0">
                <a:solidFill>
                  <a:srgbClr val="45D9E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25 / PROPOSED PARTNER ROLE</a:t>
            </a:r>
            <a:endParaRPr lang="en-US" sz="720" dirty="0"/>
          </a:p>
        </p:txBody>
      </p:sp>
      <p:sp>
        <p:nvSpPr>
          <p:cNvPr id="3" name="Text 1"/>
          <p:cNvSpPr txBox="1"/>
          <p:nvPr/>
        </p:nvSpPr>
        <p:spPr>
          <a:xfrm>
            <a:off x="640080" y="758952"/>
            <a:ext cx="1097280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2550" b="1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Spachee × Isiivuno — proposed programme development and transformation partners.</a:t>
            </a:r>
            <a:endParaRPr lang="en-US" sz="2550" dirty="0"/>
          </a:p>
        </p:txBody>
      </p:sp>
      <p:sp>
        <p:nvSpPr>
          <p:cNvPr id="4" name="Text 2"/>
          <p:cNvSpPr txBox="1"/>
          <p:nvPr/>
        </p:nvSpPr>
        <p:spPr>
          <a:xfrm>
            <a:off x="658368" y="1536192"/>
            <a:ext cx="1024128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150" dirty="0">
                <a:solidFill>
                  <a:srgbClr val="A9BAC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initial role is to help the Department convert the strategic opportunity into a validated national programme — without predetermining procurement outcomes.</a:t>
            </a:r>
            <a:endParaRPr lang="en-US" sz="1150" dirty="0"/>
          </a:p>
        </p:txBody>
      </p:sp>
      <p:sp>
        <p:nvSpPr>
          <p:cNvPr id="5" name="Shape 3"/>
          <p:cNvSpPr/>
          <p:nvPr/>
        </p:nvSpPr>
        <p:spPr>
          <a:xfrm>
            <a:off x="658368" y="2148840"/>
            <a:ext cx="5303520" cy="3520440"/>
          </a:xfrm>
          <a:prstGeom prst="roundRect">
            <a:avLst>
              <a:gd name="adj" fmla="val 4675"/>
            </a:avLst>
          </a:prstGeom>
          <a:solidFill>
            <a:srgbClr val="0C2130"/>
          </a:solidFill>
          <a:ln w="8890">
            <a:solidFill>
              <a:srgbClr val="244253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6217920" y="2148840"/>
            <a:ext cx="5303520" cy="3520440"/>
          </a:xfrm>
          <a:prstGeom prst="roundRect">
            <a:avLst>
              <a:gd name="adj" fmla="val 4675"/>
            </a:avLst>
          </a:prstGeom>
          <a:solidFill>
            <a:srgbClr val="0E2435"/>
          </a:solidFill>
          <a:ln w="8890">
            <a:solidFill>
              <a:srgbClr val="244253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896112" y="2395728"/>
            <a:ext cx="1325880" cy="256032"/>
          </a:xfrm>
          <a:prstGeom prst="roundRect">
            <a:avLst>
              <a:gd name="adj" fmla="val 50000"/>
            </a:avLst>
          </a:prstGeom>
          <a:solidFill>
            <a:srgbClr val="45D9E6"/>
          </a:solidFill>
          <a:ln w="8890">
            <a:solidFill>
              <a:srgbClr val="45D9E6">
                <a:alpha val="0"/>
              </a:srgbClr>
            </a:solidFill>
            <a:prstDash val="solid"/>
          </a:ln>
        </p:spPr>
      </p:sp>
      <p:sp>
        <p:nvSpPr>
          <p:cNvPr id="8" name="Text 6"/>
          <p:cNvSpPr txBox="1"/>
          <p:nvPr/>
        </p:nvSpPr>
        <p:spPr>
          <a:xfrm>
            <a:off x="1005840" y="2404872"/>
            <a:ext cx="1106424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00" b="1" spc="60" kern="0" dirty="0">
                <a:solidFill>
                  <a:srgbClr val="07131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SPACHEE</a:t>
            </a:r>
            <a:endParaRPr lang="en-US" sz="700" dirty="0"/>
          </a:p>
        </p:txBody>
      </p:sp>
      <p:sp>
        <p:nvSpPr>
          <p:cNvPr id="9" name="Shape 7"/>
          <p:cNvSpPr/>
          <p:nvPr/>
        </p:nvSpPr>
        <p:spPr>
          <a:xfrm>
            <a:off x="923544" y="2999232"/>
            <a:ext cx="91440" cy="91440"/>
          </a:xfrm>
          <a:prstGeom prst="ellipse">
            <a:avLst/>
          </a:prstGeom>
          <a:solidFill>
            <a:srgbClr val="45D9E6"/>
          </a:solidFill>
          <a:ln w="12700">
            <a:solidFill>
              <a:srgbClr val="45D9E6">
                <a:alpha val="0"/>
              </a:srgbClr>
            </a:solidFill>
            <a:prstDash val="solid"/>
          </a:ln>
        </p:spPr>
      </p:sp>
      <p:sp>
        <p:nvSpPr>
          <p:cNvPr id="10" name="Text 8"/>
          <p:cNvSpPr txBox="1"/>
          <p:nvPr/>
        </p:nvSpPr>
        <p:spPr>
          <a:xfrm>
            <a:off x="1133856" y="2898648"/>
            <a:ext cx="44348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840" b="1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Strategic programme development</a:t>
            </a:r>
            <a:endParaRPr lang="en-US" sz="840" dirty="0"/>
          </a:p>
        </p:txBody>
      </p:sp>
      <p:sp>
        <p:nvSpPr>
          <p:cNvPr id="11" name="Shape 9"/>
          <p:cNvSpPr/>
          <p:nvPr/>
        </p:nvSpPr>
        <p:spPr>
          <a:xfrm>
            <a:off x="923544" y="3392424"/>
            <a:ext cx="91440" cy="91440"/>
          </a:xfrm>
          <a:prstGeom prst="ellipse">
            <a:avLst/>
          </a:prstGeom>
          <a:solidFill>
            <a:srgbClr val="45D9E6"/>
          </a:solidFill>
          <a:ln w="12700">
            <a:solidFill>
              <a:srgbClr val="45D9E6">
                <a:alpha val="0"/>
              </a:srgbClr>
            </a:solidFill>
            <a:prstDash val="solid"/>
          </a:ln>
        </p:spPr>
      </p:sp>
      <p:sp>
        <p:nvSpPr>
          <p:cNvPr id="12" name="Text 10"/>
          <p:cNvSpPr txBox="1"/>
          <p:nvPr/>
        </p:nvSpPr>
        <p:spPr>
          <a:xfrm>
            <a:off x="1133856" y="3291840"/>
            <a:ext cx="44348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840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Digital + enterprise architecture</a:t>
            </a:r>
            <a:endParaRPr lang="en-US" sz="840" dirty="0"/>
          </a:p>
        </p:txBody>
      </p:sp>
      <p:sp>
        <p:nvSpPr>
          <p:cNvPr id="13" name="Shape 11"/>
          <p:cNvSpPr/>
          <p:nvPr/>
        </p:nvSpPr>
        <p:spPr>
          <a:xfrm>
            <a:off x="923544" y="3785616"/>
            <a:ext cx="91440" cy="91440"/>
          </a:xfrm>
          <a:prstGeom prst="ellipse">
            <a:avLst/>
          </a:prstGeom>
          <a:solidFill>
            <a:srgbClr val="45D9E6"/>
          </a:solidFill>
          <a:ln w="12700">
            <a:solidFill>
              <a:srgbClr val="45D9E6">
                <a:alpha val="0"/>
              </a:srgbClr>
            </a:solidFill>
            <a:prstDash val="solid"/>
          </a:ln>
        </p:spPr>
      </p:sp>
      <p:sp>
        <p:nvSpPr>
          <p:cNvPr id="14" name="Text 12"/>
          <p:cNvSpPr txBox="1"/>
          <p:nvPr/>
        </p:nvSpPr>
        <p:spPr>
          <a:xfrm>
            <a:off x="1133856" y="3685032"/>
            <a:ext cx="44348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840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Data / AI / cybersecurity architecture</a:t>
            </a:r>
            <a:endParaRPr lang="en-US" sz="840" dirty="0"/>
          </a:p>
        </p:txBody>
      </p:sp>
      <p:sp>
        <p:nvSpPr>
          <p:cNvPr id="15" name="Shape 13"/>
          <p:cNvSpPr/>
          <p:nvPr/>
        </p:nvSpPr>
        <p:spPr>
          <a:xfrm>
            <a:off x="923544" y="4178808"/>
            <a:ext cx="91440" cy="91440"/>
          </a:xfrm>
          <a:prstGeom prst="ellipse">
            <a:avLst/>
          </a:prstGeom>
          <a:solidFill>
            <a:srgbClr val="45D9E6"/>
          </a:solidFill>
          <a:ln w="12700">
            <a:solidFill>
              <a:srgbClr val="45D9E6">
                <a:alpha val="0"/>
              </a:srgbClr>
            </a:solidFill>
            <a:prstDash val="solid"/>
          </a:ln>
        </p:spPr>
      </p:sp>
      <p:sp>
        <p:nvSpPr>
          <p:cNvPr id="16" name="Text 14"/>
          <p:cNvSpPr txBox="1"/>
          <p:nvPr/>
        </p:nvSpPr>
        <p:spPr>
          <a:xfrm>
            <a:off x="1133856" y="4078224"/>
            <a:ext cx="44348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840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Technology strategy + systems integration</a:t>
            </a:r>
            <a:endParaRPr lang="en-US" sz="840" dirty="0"/>
          </a:p>
        </p:txBody>
      </p:sp>
      <p:sp>
        <p:nvSpPr>
          <p:cNvPr id="17" name="Shape 15"/>
          <p:cNvSpPr/>
          <p:nvPr/>
        </p:nvSpPr>
        <p:spPr>
          <a:xfrm>
            <a:off x="923544" y="4572000"/>
            <a:ext cx="91440" cy="91440"/>
          </a:xfrm>
          <a:prstGeom prst="ellipse">
            <a:avLst/>
          </a:prstGeom>
          <a:solidFill>
            <a:srgbClr val="45D9E6"/>
          </a:solidFill>
          <a:ln w="12700">
            <a:solidFill>
              <a:srgbClr val="45D9E6">
                <a:alpha val="0"/>
              </a:srgbClr>
            </a:solidFill>
            <a:prstDash val="solid"/>
          </a:ln>
        </p:spPr>
      </p:sp>
      <p:sp>
        <p:nvSpPr>
          <p:cNvPr id="18" name="Text 16"/>
          <p:cNvSpPr txBox="1"/>
          <p:nvPr/>
        </p:nvSpPr>
        <p:spPr>
          <a:xfrm>
            <a:off x="1133856" y="4471416"/>
            <a:ext cx="44348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840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Feasibility + commercial structuring</a:t>
            </a:r>
            <a:endParaRPr lang="en-US" sz="840" dirty="0"/>
          </a:p>
        </p:txBody>
      </p:sp>
      <p:sp>
        <p:nvSpPr>
          <p:cNvPr id="19" name="Shape 17"/>
          <p:cNvSpPr/>
          <p:nvPr/>
        </p:nvSpPr>
        <p:spPr>
          <a:xfrm>
            <a:off x="923544" y="4965192"/>
            <a:ext cx="91440" cy="91440"/>
          </a:xfrm>
          <a:prstGeom prst="ellipse">
            <a:avLst/>
          </a:prstGeom>
          <a:solidFill>
            <a:srgbClr val="45D9E6"/>
          </a:solidFill>
          <a:ln w="12700">
            <a:solidFill>
              <a:srgbClr val="45D9E6">
                <a:alpha val="0"/>
              </a:srgbClr>
            </a:solidFill>
            <a:prstDash val="solid"/>
          </a:ln>
        </p:spPr>
      </p:sp>
      <p:sp>
        <p:nvSpPr>
          <p:cNvPr id="20" name="Text 18"/>
          <p:cNvSpPr txBox="1"/>
          <p:nvPr/>
        </p:nvSpPr>
        <p:spPr>
          <a:xfrm>
            <a:off x="1133856" y="4864608"/>
            <a:ext cx="44348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840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Programme management architecture</a:t>
            </a:r>
            <a:endParaRPr lang="en-US" sz="840" dirty="0"/>
          </a:p>
        </p:txBody>
      </p:sp>
      <p:sp>
        <p:nvSpPr>
          <p:cNvPr id="21" name="Shape 19"/>
          <p:cNvSpPr/>
          <p:nvPr/>
        </p:nvSpPr>
        <p:spPr>
          <a:xfrm>
            <a:off x="6455664" y="2395728"/>
            <a:ext cx="1325880" cy="256032"/>
          </a:xfrm>
          <a:prstGeom prst="roundRect">
            <a:avLst>
              <a:gd name="adj" fmla="val 50000"/>
            </a:avLst>
          </a:prstGeom>
          <a:solidFill>
            <a:srgbClr val="F3C35B"/>
          </a:solidFill>
          <a:ln w="8890">
            <a:solidFill>
              <a:srgbClr val="F3C35B">
                <a:alpha val="0"/>
              </a:srgbClr>
            </a:solidFill>
            <a:prstDash val="solid"/>
          </a:ln>
        </p:spPr>
      </p:sp>
      <p:sp>
        <p:nvSpPr>
          <p:cNvPr id="22" name="Text 20"/>
          <p:cNvSpPr txBox="1"/>
          <p:nvPr/>
        </p:nvSpPr>
        <p:spPr>
          <a:xfrm>
            <a:off x="6565392" y="2404872"/>
            <a:ext cx="1106424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00" b="1" spc="60" kern="0" dirty="0">
                <a:solidFill>
                  <a:srgbClr val="07131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ISIIVUNO</a:t>
            </a:r>
            <a:endParaRPr lang="en-US" sz="700" dirty="0"/>
          </a:p>
        </p:txBody>
      </p:sp>
      <p:sp>
        <p:nvSpPr>
          <p:cNvPr id="23" name="Shape 21"/>
          <p:cNvSpPr/>
          <p:nvPr/>
        </p:nvSpPr>
        <p:spPr>
          <a:xfrm>
            <a:off x="6483096" y="2999232"/>
            <a:ext cx="91440" cy="91440"/>
          </a:xfrm>
          <a:prstGeom prst="ellipse">
            <a:avLst/>
          </a:prstGeom>
          <a:solidFill>
            <a:srgbClr val="F3C35B"/>
          </a:solidFill>
          <a:ln w="12700">
            <a:solidFill>
              <a:srgbClr val="F3C35B">
                <a:alpha val="0"/>
              </a:srgbClr>
            </a:solidFill>
            <a:prstDash val="solid"/>
          </a:ln>
        </p:spPr>
      </p:sp>
      <p:sp>
        <p:nvSpPr>
          <p:cNvPr id="24" name="Text 22"/>
          <p:cNvSpPr txBox="1"/>
          <p:nvPr/>
        </p:nvSpPr>
        <p:spPr>
          <a:xfrm>
            <a:off x="6693408" y="2898648"/>
            <a:ext cx="44348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840" b="1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Institutional transformation</a:t>
            </a:r>
            <a:endParaRPr lang="en-US" sz="840" dirty="0"/>
          </a:p>
        </p:txBody>
      </p:sp>
      <p:sp>
        <p:nvSpPr>
          <p:cNvPr id="25" name="Shape 23"/>
          <p:cNvSpPr/>
          <p:nvPr/>
        </p:nvSpPr>
        <p:spPr>
          <a:xfrm>
            <a:off x="6483096" y="3392424"/>
            <a:ext cx="91440" cy="91440"/>
          </a:xfrm>
          <a:prstGeom prst="ellipse">
            <a:avLst/>
          </a:prstGeom>
          <a:solidFill>
            <a:srgbClr val="F3C35B"/>
          </a:solidFill>
          <a:ln w="12700">
            <a:solidFill>
              <a:srgbClr val="F3C35B">
                <a:alpha val="0"/>
              </a:srgbClr>
            </a:solidFill>
            <a:prstDash val="solid"/>
          </a:ln>
        </p:spPr>
      </p:sp>
      <p:sp>
        <p:nvSpPr>
          <p:cNvPr id="26" name="Text 24"/>
          <p:cNvSpPr txBox="1"/>
          <p:nvPr/>
        </p:nvSpPr>
        <p:spPr>
          <a:xfrm>
            <a:off x="6693408" y="3291840"/>
            <a:ext cx="44348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840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South African localisation</a:t>
            </a:r>
            <a:endParaRPr lang="en-US" sz="840" dirty="0"/>
          </a:p>
        </p:txBody>
      </p:sp>
      <p:sp>
        <p:nvSpPr>
          <p:cNvPr id="27" name="Shape 25"/>
          <p:cNvSpPr/>
          <p:nvPr/>
        </p:nvSpPr>
        <p:spPr>
          <a:xfrm>
            <a:off x="6483096" y="3785616"/>
            <a:ext cx="91440" cy="91440"/>
          </a:xfrm>
          <a:prstGeom prst="ellipse">
            <a:avLst/>
          </a:prstGeom>
          <a:solidFill>
            <a:srgbClr val="F3C35B"/>
          </a:solidFill>
          <a:ln w="12700">
            <a:solidFill>
              <a:srgbClr val="F3C35B">
                <a:alpha val="0"/>
              </a:srgbClr>
            </a:solidFill>
            <a:prstDash val="solid"/>
          </a:ln>
        </p:spPr>
      </p:sp>
      <p:sp>
        <p:nvSpPr>
          <p:cNvPr id="28" name="Text 26"/>
          <p:cNvSpPr txBox="1"/>
          <p:nvPr/>
        </p:nvSpPr>
        <p:spPr>
          <a:xfrm>
            <a:off x="6693408" y="3685032"/>
            <a:ext cx="44348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840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Stakeholder mobilisation</a:t>
            </a:r>
            <a:endParaRPr lang="en-US" sz="840" dirty="0"/>
          </a:p>
        </p:txBody>
      </p:sp>
      <p:sp>
        <p:nvSpPr>
          <p:cNvPr id="29" name="Shape 27"/>
          <p:cNvSpPr/>
          <p:nvPr/>
        </p:nvSpPr>
        <p:spPr>
          <a:xfrm>
            <a:off x="6483096" y="4178808"/>
            <a:ext cx="91440" cy="91440"/>
          </a:xfrm>
          <a:prstGeom prst="ellipse">
            <a:avLst/>
          </a:prstGeom>
          <a:solidFill>
            <a:srgbClr val="F3C35B"/>
          </a:solidFill>
          <a:ln w="12700">
            <a:solidFill>
              <a:srgbClr val="F3C35B">
                <a:alpha val="0"/>
              </a:srgbClr>
            </a:solidFill>
            <a:prstDash val="solid"/>
          </a:ln>
        </p:spPr>
      </p:sp>
      <p:sp>
        <p:nvSpPr>
          <p:cNvPr id="30" name="Text 28"/>
          <p:cNvSpPr txBox="1"/>
          <p:nvPr/>
        </p:nvSpPr>
        <p:spPr>
          <a:xfrm>
            <a:off x="6693408" y="4078224"/>
            <a:ext cx="44348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840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Workforce + change management</a:t>
            </a:r>
            <a:endParaRPr lang="en-US" sz="840" dirty="0"/>
          </a:p>
        </p:txBody>
      </p:sp>
      <p:sp>
        <p:nvSpPr>
          <p:cNvPr id="31" name="Shape 29"/>
          <p:cNvSpPr/>
          <p:nvPr/>
        </p:nvSpPr>
        <p:spPr>
          <a:xfrm>
            <a:off x="6483096" y="4572000"/>
            <a:ext cx="91440" cy="91440"/>
          </a:xfrm>
          <a:prstGeom prst="ellipse">
            <a:avLst/>
          </a:prstGeom>
          <a:solidFill>
            <a:srgbClr val="F3C35B"/>
          </a:solidFill>
          <a:ln w="12700">
            <a:solidFill>
              <a:srgbClr val="F3C35B">
                <a:alpha val="0"/>
              </a:srgbClr>
            </a:solidFill>
            <a:prstDash val="solid"/>
          </a:ln>
        </p:spPr>
      </p:sp>
      <p:sp>
        <p:nvSpPr>
          <p:cNvPr id="32" name="Text 30"/>
          <p:cNvSpPr txBox="1"/>
          <p:nvPr/>
        </p:nvSpPr>
        <p:spPr>
          <a:xfrm>
            <a:off x="6693408" y="4471416"/>
            <a:ext cx="44348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840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Benefits realisation</a:t>
            </a:r>
            <a:endParaRPr lang="en-US" sz="840" dirty="0"/>
          </a:p>
        </p:txBody>
      </p:sp>
      <p:sp>
        <p:nvSpPr>
          <p:cNvPr id="33" name="Shape 31"/>
          <p:cNvSpPr/>
          <p:nvPr/>
        </p:nvSpPr>
        <p:spPr>
          <a:xfrm>
            <a:off x="6483096" y="4965192"/>
            <a:ext cx="91440" cy="91440"/>
          </a:xfrm>
          <a:prstGeom prst="ellipse">
            <a:avLst/>
          </a:prstGeom>
          <a:solidFill>
            <a:srgbClr val="F3C35B"/>
          </a:solidFill>
          <a:ln w="12700">
            <a:solidFill>
              <a:srgbClr val="F3C35B">
                <a:alpha val="0"/>
              </a:srgbClr>
            </a:solidFill>
            <a:prstDash val="solid"/>
          </a:ln>
        </p:spPr>
      </p:sp>
      <p:sp>
        <p:nvSpPr>
          <p:cNvPr id="34" name="Text 32"/>
          <p:cNvSpPr txBox="1"/>
          <p:nvPr/>
        </p:nvSpPr>
        <p:spPr>
          <a:xfrm>
            <a:off x="6693408" y="4864608"/>
            <a:ext cx="44348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840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Local supplier + skills development</a:t>
            </a:r>
            <a:endParaRPr lang="en-US" sz="840" dirty="0"/>
          </a:p>
        </p:txBody>
      </p:sp>
      <p:sp>
        <p:nvSpPr>
          <p:cNvPr id="35" name="Text 33"/>
          <p:cNvSpPr txBox="1"/>
          <p:nvPr/>
        </p:nvSpPr>
        <p:spPr>
          <a:xfrm>
            <a:off x="868680" y="5870448"/>
            <a:ext cx="10424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20" b="1" dirty="0">
                <a:solidFill>
                  <a:srgbClr val="F3C35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Open standards • Department-led requirements • multi-vendor technology ecosystem</a:t>
            </a:r>
            <a:endParaRPr lang="en-US" sz="102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92840" y="6592824"/>
            <a:ext cx="411480" cy="109728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 lIns="0" tIns="0" rIns="0" bIns="0"/>
          <a:lstStyle>
            <a:lvl1pPr>
              <a:defRPr sz="500">
                <a:solidFill>
                  <a:srgbClr val="7A8B9B"/>
                </a:solidFill>
                <a:latin typeface="Inter"/>
                <a:ea typeface="Inter"/>
                <a:cs typeface="Inter"/>
              </a:defRPr>
            </a:lvl1pPr>
          </a:lstStyle>
          <a:p>
            <a:pPr algn="r"/>
            <a:fld id="{F7021451-1387-4CA6-816F-3879F97B5CBC}" type="slidenum">
              <a:rPr b="0" lang="en-US"/>
              <a:t>27</a:t>
            </a:fld>
            <a:endParaRPr lang="en-US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411480"/>
            <a:ext cx="43891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720" b="1" spc="200" kern="0" dirty="0">
                <a:solidFill>
                  <a:srgbClr val="45D9E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26 / COMMERCIAL + FUNDING PRINCIPLE</a:t>
            </a:r>
            <a:endParaRPr lang="en-US" sz="720" dirty="0"/>
          </a:p>
        </p:txBody>
      </p:sp>
      <p:sp>
        <p:nvSpPr>
          <p:cNvPr id="3" name="Text 1"/>
          <p:cNvSpPr txBox="1"/>
          <p:nvPr/>
        </p:nvSpPr>
        <p:spPr>
          <a:xfrm>
            <a:off x="640080" y="758952"/>
            <a:ext cx="1097280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2550" b="1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Funding architecture — mobilise private capital around public strategic control.</a:t>
            </a:r>
            <a:endParaRPr lang="en-US" sz="2550" dirty="0"/>
          </a:p>
        </p:txBody>
      </p:sp>
      <p:sp>
        <p:nvSpPr>
          <p:cNvPr id="4" name="Text 2"/>
          <p:cNvSpPr txBox="1"/>
          <p:nvPr/>
        </p:nvSpPr>
        <p:spPr>
          <a:xfrm>
            <a:off x="658368" y="1536192"/>
            <a:ext cx="1024128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150" dirty="0">
                <a:solidFill>
                  <a:srgbClr val="A9BAC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feasibility phase should separate public-good national digital infrastructure from commercially financeable services and field investments.</a:t>
            </a:r>
            <a:endParaRPr lang="en-US" sz="1150" dirty="0"/>
          </a:p>
        </p:txBody>
      </p:sp>
      <p:sp>
        <p:nvSpPr>
          <p:cNvPr id="5" name="Shape 3"/>
          <p:cNvSpPr/>
          <p:nvPr/>
        </p:nvSpPr>
        <p:spPr>
          <a:xfrm>
            <a:off x="658368" y="2194560"/>
            <a:ext cx="2542032" cy="2377440"/>
          </a:xfrm>
          <a:prstGeom prst="roundRect">
            <a:avLst>
              <a:gd name="adj" fmla="val 6923"/>
            </a:avLst>
          </a:prstGeom>
          <a:solidFill>
            <a:srgbClr val="0E2435"/>
          </a:solidFill>
          <a:ln w="8890">
            <a:solidFill>
              <a:srgbClr val="244253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1490472" y="2487168"/>
            <a:ext cx="868680" cy="868680"/>
          </a:xfrm>
          <a:prstGeom prst="ellipse">
            <a:avLst/>
          </a:prstGeom>
          <a:solidFill>
            <a:srgbClr val="45D9E6"/>
          </a:solidFill>
          <a:ln w="12700">
            <a:solidFill>
              <a:srgbClr val="45D9E6">
                <a:alpha val="0"/>
              </a:srgbClr>
            </a:solidFill>
            <a:prstDash val="solid"/>
          </a:ln>
        </p:spPr>
      </p:sp>
      <p:sp>
        <p:nvSpPr>
          <p:cNvPr id="7" name="Text 5"/>
          <p:cNvSpPr txBox="1"/>
          <p:nvPr/>
        </p:nvSpPr>
        <p:spPr>
          <a:xfrm>
            <a:off x="1490472" y="2487168"/>
            <a:ext cx="8686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07131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01</a:t>
            </a:r>
            <a:endParaRPr lang="en-US" sz="1100" dirty="0"/>
          </a:p>
        </p:txBody>
      </p:sp>
      <p:sp>
        <p:nvSpPr>
          <p:cNvPr id="8" name="Text 6"/>
          <p:cNvSpPr txBox="1"/>
          <p:nvPr/>
        </p:nvSpPr>
        <p:spPr>
          <a:xfrm>
            <a:off x="886968" y="3520440"/>
            <a:ext cx="20848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PUBLIC</a:t>
            </a:r>
            <a:endParaRPr lang="en-US" sz="1000" dirty="0"/>
          </a:p>
        </p:txBody>
      </p:sp>
      <p:sp>
        <p:nvSpPr>
          <p:cNvPr id="9" name="Text 7"/>
          <p:cNvSpPr txBox="1"/>
          <p:nvPr/>
        </p:nvSpPr>
        <p:spPr>
          <a:xfrm>
            <a:off x="896112" y="3941064"/>
            <a:ext cx="2066544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buNone/>
            </a:pPr>
            <a:r>
              <a:rPr lang="en-US" sz="740" dirty="0">
                <a:solidFill>
                  <a:srgbClr val="A9BAC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appropriations • entity CAPEX • infrastructure programmes</a:t>
            </a:r>
            <a:endParaRPr lang="en-US" sz="740" dirty="0"/>
          </a:p>
        </p:txBody>
      </p:sp>
      <p:sp>
        <p:nvSpPr>
          <p:cNvPr id="10" name="Shape 8"/>
          <p:cNvSpPr/>
          <p:nvPr/>
        </p:nvSpPr>
        <p:spPr>
          <a:xfrm>
            <a:off x="3419856" y="2194560"/>
            <a:ext cx="2542032" cy="2377440"/>
          </a:xfrm>
          <a:prstGeom prst="roundRect">
            <a:avLst>
              <a:gd name="adj" fmla="val 6923"/>
            </a:avLst>
          </a:prstGeom>
          <a:solidFill>
            <a:srgbClr val="0E2435"/>
          </a:solidFill>
          <a:ln w="8890">
            <a:solidFill>
              <a:srgbClr val="244253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4251960" y="2487168"/>
            <a:ext cx="868680" cy="868680"/>
          </a:xfrm>
          <a:prstGeom prst="ellipse">
            <a:avLst/>
          </a:prstGeom>
          <a:solidFill>
            <a:srgbClr val="0FB8A9"/>
          </a:solidFill>
          <a:ln w="12700">
            <a:solidFill>
              <a:srgbClr val="0FB8A9">
                <a:alpha val="0"/>
              </a:srgbClr>
            </a:solidFill>
            <a:prstDash val="solid"/>
          </a:ln>
        </p:spPr>
      </p:sp>
      <p:sp>
        <p:nvSpPr>
          <p:cNvPr id="12" name="Text 10"/>
          <p:cNvSpPr txBox="1"/>
          <p:nvPr/>
        </p:nvSpPr>
        <p:spPr>
          <a:xfrm>
            <a:off x="4251960" y="2487168"/>
            <a:ext cx="8686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07131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02</a:t>
            </a:r>
            <a:endParaRPr lang="en-US" sz="1100" dirty="0"/>
          </a:p>
        </p:txBody>
      </p:sp>
      <p:sp>
        <p:nvSpPr>
          <p:cNvPr id="13" name="Text 11"/>
          <p:cNvSpPr txBox="1"/>
          <p:nvPr/>
        </p:nvSpPr>
        <p:spPr>
          <a:xfrm>
            <a:off x="3648456" y="3520440"/>
            <a:ext cx="20848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DFI / BLENDED</a:t>
            </a:r>
            <a:endParaRPr lang="en-US" sz="1000" dirty="0"/>
          </a:p>
        </p:txBody>
      </p:sp>
      <p:sp>
        <p:nvSpPr>
          <p:cNvPr id="14" name="Text 12"/>
          <p:cNvSpPr txBox="1"/>
          <p:nvPr/>
        </p:nvSpPr>
        <p:spPr>
          <a:xfrm>
            <a:off x="3657600" y="3941064"/>
            <a:ext cx="2066544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buNone/>
            </a:pPr>
            <a:r>
              <a:rPr lang="en-US" sz="740" dirty="0">
                <a:solidFill>
                  <a:srgbClr val="A9BAC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DBSA • development finance • climate / green finance</a:t>
            </a:r>
            <a:endParaRPr lang="en-US" sz="740" dirty="0"/>
          </a:p>
        </p:txBody>
      </p:sp>
      <p:sp>
        <p:nvSpPr>
          <p:cNvPr id="15" name="Shape 13"/>
          <p:cNvSpPr/>
          <p:nvPr/>
        </p:nvSpPr>
        <p:spPr>
          <a:xfrm>
            <a:off x="6181344" y="2194560"/>
            <a:ext cx="2542032" cy="2377440"/>
          </a:xfrm>
          <a:prstGeom prst="roundRect">
            <a:avLst>
              <a:gd name="adj" fmla="val 6923"/>
            </a:avLst>
          </a:prstGeom>
          <a:solidFill>
            <a:srgbClr val="0E2435"/>
          </a:solidFill>
          <a:ln w="8890">
            <a:solidFill>
              <a:srgbClr val="244253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7013448" y="2487168"/>
            <a:ext cx="868680" cy="868680"/>
          </a:xfrm>
          <a:prstGeom prst="ellipse">
            <a:avLst/>
          </a:prstGeom>
          <a:solidFill>
            <a:srgbClr val="F3C35B"/>
          </a:solidFill>
          <a:ln w="12700">
            <a:solidFill>
              <a:srgbClr val="F3C35B">
                <a:alpha val="0"/>
              </a:srgbClr>
            </a:solidFill>
            <a:prstDash val="solid"/>
          </a:ln>
        </p:spPr>
      </p:sp>
      <p:sp>
        <p:nvSpPr>
          <p:cNvPr id="17" name="Text 15"/>
          <p:cNvSpPr txBox="1"/>
          <p:nvPr/>
        </p:nvSpPr>
        <p:spPr>
          <a:xfrm>
            <a:off x="7013448" y="2487168"/>
            <a:ext cx="8686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07131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03</a:t>
            </a:r>
            <a:endParaRPr lang="en-US" sz="1100" dirty="0"/>
          </a:p>
        </p:txBody>
      </p:sp>
      <p:sp>
        <p:nvSpPr>
          <p:cNvPr id="18" name="Text 16"/>
          <p:cNvSpPr txBox="1"/>
          <p:nvPr/>
        </p:nvSpPr>
        <p:spPr>
          <a:xfrm>
            <a:off x="6409944" y="3520440"/>
            <a:ext cx="20848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PPP / PRIVATE</a:t>
            </a:r>
            <a:endParaRPr lang="en-US" sz="1000" dirty="0"/>
          </a:p>
        </p:txBody>
      </p:sp>
      <p:sp>
        <p:nvSpPr>
          <p:cNvPr id="19" name="Text 17"/>
          <p:cNvSpPr txBox="1"/>
          <p:nvPr/>
        </p:nvSpPr>
        <p:spPr>
          <a:xfrm>
            <a:off x="6419088" y="3941064"/>
            <a:ext cx="2066544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buNone/>
            </a:pPr>
            <a:r>
              <a:rPr lang="en-US" sz="740" dirty="0">
                <a:solidFill>
                  <a:srgbClr val="A9BAC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concessions • availability models • private participation</a:t>
            </a:r>
            <a:endParaRPr lang="en-US" sz="740" dirty="0"/>
          </a:p>
        </p:txBody>
      </p:sp>
      <p:sp>
        <p:nvSpPr>
          <p:cNvPr id="20" name="Shape 18"/>
          <p:cNvSpPr/>
          <p:nvPr/>
        </p:nvSpPr>
        <p:spPr>
          <a:xfrm>
            <a:off x="8942832" y="2194560"/>
            <a:ext cx="2542032" cy="2377440"/>
          </a:xfrm>
          <a:prstGeom prst="roundRect">
            <a:avLst>
              <a:gd name="adj" fmla="val 6923"/>
            </a:avLst>
          </a:prstGeom>
          <a:solidFill>
            <a:srgbClr val="0E2435"/>
          </a:solidFill>
          <a:ln w="8890">
            <a:solidFill>
              <a:srgbClr val="244253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9774936" y="2487168"/>
            <a:ext cx="868680" cy="868680"/>
          </a:xfrm>
          <a:prstGeom prst="ellipse">
            <a:avLst/>
          </a:prstGeom>
          <a:solidFill>
            <a:srgbClr val="2AB56F"/>
          </a:solidFill>
          <a:ln w="12700">
            <a:solidFill>
              <a:srgbClr val="2AB56F">
                <a:alpha val="0"/>
              </a:srgbClr>
            </a:solidFill>
            <a:prstDash val="solid"/>
          </a:ln>
        </p:spPr>
      </p:sp>
      <p:sp>
        <p:nvSpPr>
          <p:cNvPr id="22" name="Text 20"/>
          <p:cNvSpPr txBox="1"/>
          <p:nvPr/>
        </p:nvSpPr>
        <p:spPr>
          <a:xfrm>
            <a:off x="9774936" y="2487168"/>
            <a:ext cx="8686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07131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04</a:t>
            </a:r>
            <a:endParaRPr lang="en-US" sz="1100" dirty="0"/>
          </a:p>
        </p:txBody>
      </p:sp>
      <p:sp>
        <p:nvSpPr>
          <p:cNvPr id="23" name="Text 21"/>
          <p:cNvSpPr txBox="1"/>
          <p:nvPr/>
        </p:nvSpPr>
        <p:spPr>
          <a:xfrm>
            <a:off x="9171432" y="3520440"/>
            <a:ext cx="20848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COMMERCIAL</a:t>
            </a:r>
            <a:endParaRPr lang="en-US" sz="1000" dirty="0"/>
          </a:p>
        </p:txBody>
      </p:sp>
      <p:sp>
        <p:nvSpPr>
          <p:cNvPr id="24" name="Text 22"/>
          <p:cNvSpPr txBox="1"/>
          <p:nvPr/>
        </p:nvSpPr>
        <p:spPr>
          <a:xfrm>
            <a:off x="9180576" y="3941064"/>
            <a:ext cx="2066544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buNone/>
            </a:pPr>
            <a:r>
              <a:rPr lang="en-US" sz="740" dirty="0">
                <a:solidFill>
                  <a:srgbClr val="A9BAC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payments • parking • charging • fleet services • platform services</a:t>
            </a:r>
            <a:endParaRPr lang="en-US" sz="740" dirty="0"/>
          </a:p>
        </p:txBody>
      </p:sp>
      <p:sp>
        <p:nvSpPr>
          <p:cNvPr id="25" name="Shape 23"/>
          <p:cNvSpPr/>
          <p:nvPr/>
        </p:nvSpPr>
        <p:spPr>
          <a:xfrm>
            <a:off x="1234440" y="4983480"/>
            <a:ext cx="9692640" cy="841248"/>
          </a:xfrm>
          <a:prstGeom prst="roundRect">
            <a:avLst>
              <a:gd name="adj" fmla="val 17391"/>
            </a:avLst>
          </a:prstGeom>
          <a:solidFill>
            <a:srgbClr val="0A1B29"/>
          </a:solidFill>
          <a:ln w="8890">
            <a:solidFill>
              <a:srgbClr val="244454"/>
            </a:solidFill>
            <a:prstDash val="solid"/>
          </a:ln>
        </p:spPr>
      </p:sp>
      <p:sp>
        <p:nvSpPr>
          <p:cNvPr id="26" name="Text 24"/>
          <p:cNvSpPr txBox="1"/>
          <p:nvPr/>
        </p:nvSpPr>
        <p:spPr>
          <a:xfrm>
            <a:off x="1508760" y="5184648"/>
            <a:ext cx="91440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40" b="1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Immediate engagement does not seek capital approval, contract award, exclusivity or government guarantee.</a:t>
            </a:r>
            <a:endParaRPr lang="en-US" sz="1040" dirty="0"/>
          </a:p>
        </p:txBody>
      </p:sp>
      <p:sp>
        <p:nvSpPr>
          <p:cNvPr id="27" name="Text 25"/>
          <p:cNvSpPr txBox="1"/>
          <p:nvPr/>
        </p:nvSpPr>
        <p:spPr>
          <a:xfrm>
            <a:off x="1508760" y="5513832"/>
            <a:ext cx="91440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40" b="1" dirty="0">
                <a:solidFill>
                  <a:srgbClr val="F3C35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It seeks permission to develop a bankable, phased and institutionally aligned programme.</a:t>
            </a:r>
            <a:endParaRPr lang="en-US" sz="94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92840" y="6592824"/>
            <a:ext cx="411480" cy="109728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 lIns="0" tIns="0" rIns="0" bIns="0"/>
          <a:lstStyle>
            <a:lvl1pPr>
              <a:defRPr sz="500">
                <a:solidFill>
                  <a:srgbClr val="7A8B9B"/>
                </a:solidFill>
                <a:latin typeface="Inter"/>
                <a:ea typeface="Inter"/>
                <a:cs typeface="Inter"/>
              </a:defRPr>
            </a:lvl1pPr>
          </a:lstStyle>
          <a:p>
            <a:pPr algn="r"/>
            <a:fld id="{F7021451-1387-4CA6-816F-3879F97B5CBC}" type="slidenum">
              <a:rPr b="0" lang="en-US"/>
              <a:t>28</a:t>
            </a:fld>
            <a:endParaRPr lang="en-US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411480"/>
            <a:ext cx="43891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720" b="1" spc="200" kern="0" dirty="0">
                <a:solidFill>
                  <a:srgbClr val="45D9E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27 / PROPOSED DEVELOPMENT PHASE</a:t>
            </a:r>
            <a:endParaRPr lang="en-US" sz="720" dirty="0"/>
          </a:p>
        </p:txBody>
      </p:sp>
      <p:sp>
        <p:nvSpPr>
          <p:cNvPr id="3" name="Text 1"/>
          <p:cNvSpPr txBox="1"/>
          <p:nvPr/>
        </p:nvSpPr>
        <p:spPr>
          <a:xfrm>
            <a:off x="640080" y="758952"/>
            <a:ext cx="1097280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2550" b="1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immediate next step is programme development — not implementation.</a:t>
            </a:r>
            <a:endParaRPr lang="en-US" sz="2550" dirty="0"/>
          </a:p>
        </p:txBody>
      </p:sp>
      <p:sp>
        <p:nvSpPr>
          <p:cNvPr id="4" name="Text 2"/>
          <p:cNvSpPr txBox="1"/>
          <p:nvPr/>
        </p:nvSpPr>
        <p:spPr>
          <a:xfrm>
            <a:off x="658368" y="1536192"/>
            <a:ext cx="1024128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150" dirty="0">
                <a:solidFill>
                  <a:srgbClr val="A9BAC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 controlled feasibility and architecture phase establishes evidence, priorities, technical design, institutional ownership and financing before any major procurement decision.</a:t>
            </a:r>
            <a:endParaRPr lang="en-US" sz="1150" dirty="0"/>
          </a:p>
        </p:txBody>
      </p:sp>
      <p:sp>
        <p:nvSpPr>
          <p:cNvPr id="5" name="Shape 3"/>
          <p:cNvSpPr/>
          <p:nvPr/>
        </p:nvSpPr>
        <p:spPr>
          <a:xfrm>
            <a:off x="658368" y="2212848"/>
            <a:ext cx="3401568" cy="1261872"/>
          </a:xfrm>
          <a:prstGeom prst="roundRect">
            <a:avLst>
              <a:gd name="adj" fmla="val 13043"/>
            </a:avLst>
          </a:prstGeom>
          <a:solidFill>
            <a:srgbClr val="0E2435"/>
          </a:solidFill>
          <a:ln w="8890">
            <a:solidFill>
              <a:srgbClr val="244253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822960" y="2359152"/>
            <a:ext cx="493776" cy="256032"/>
          </a:xfrm>
          <a:prstGeom prst="roundRect">
            <a:avLst>
              <a:gd name="adj" fmla="val 50000"/>
            </a:avLst>
          </a:prstGeom>
          <a:solidFill>
            <a:srgbClr val="45D9E6"/>
          </a:solidFill>
          <a:ln w="8890">
            <a:solidFill>
              <a:srgbClr val="45D9E6">
                <a:alpha val="0"/>
              </a:srgbClr>
            </a:solidFill>
            <a:prstDash val="solid"/>
          </a:ln>
        </p:spPr>
      </p:sp>
      <p:sp>
        <p:nvSpPr>
          <p:cNvPr id="7" name="Text 5"/>
          <p:cNvSpPr txBox="1"/>
          <p:nvPr/>
        </p:nvSpPr>
        <p:spPr>
          <a:xfrm>
            <a:off x="932688" y="2368296"/>
            <a:ext cx="2743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00" b="1" spc="60" kern="0" dirty="0">
                <a:solidFill>
                  <a:srgbClr val="07131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01</a:t>
            </a:r>
            <a:endParaRPr lang="en-US" sz="700" dirty="0"/>
          </a:p>
        </p:txBody>
      </p:sp>
      <p:sp>
        <p:nvSpPr>
          <p:cNvPr id="8" name="Text 6"/>
          <p:cNvSpPr txBox="1"/>
          <p:nvPr/>
        </p:nvSpPr>
        <p:spPr>
          <a:xfrm>
            <a:off x="1444752" y="2359152"/>
            <a:ext cx="245059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250" b="1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CURRENT STATE</a:t>
            </a:r>
            <a:endParaRPr lang="en-US" sz="1250" dirty="0"/>
          </a:p>
        </p:txBody>
      </p:sp>
      <p:sp>
        <p:nvSpPr>
          <p:cNvPr id="9" name="Text 7"/>
          <p:cNvSpPr txBox="1"/>
          <p:nvPr/>
        </p:nvSpPr>
        <p:spPr>
          <a:xfrm>
            <a:off x="822960" y="2779776"/>
            <a:ext cx="3072384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880" dirty="0">
                <a:solidFill>
                  <a:srgbClr val="A8BAC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systems • assets • projects • data • connectivity • maturity</a:t>
            </a:r>
            <a:endParaRPr lang="en-US" sz="880" dirty="0"/>
          </a:p>
        </p:txBody>
      </p:sp>
      <p:sp>
        <p:nvSpPr>
          <p:cNvPr id="10" name="Shape 8"/>
          <p:cNvSpPr/>
          <p:nvPr/>
        </p:nvSpPr>
        <p:spPr>
          <a:xfrm>
            <a:off x="4352544" y="2212848"/>
            <a:ext cx="3401568" cy="1261872"/>
          </a:xfrm>
          <a:prstGeom prst="roundRect">
            <a:avLst>
              <a:gd name="adj" fmla="val 13043"/>
            </a:avLst>
          </a:prstGeom>
          <a:solidFill>
            <a:srgbClr val="0E2435"/>
          </a:solidFill>
          <a:ln w="8890">
            <a:solidFill>
              <a:srgbClr val="244253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4517136" y="2359152"/>
            <a:ext cx="493776" cy="256032"/>
          </a:xfrm>
          <a:prstGeom prst="roundRect">
            <a:avLst>
              <a:gd name="adj" fmla="val 50000"/>
            </a:avLst>
          </a:prstGeom>
          <a:solidFill>
            <a:srgbClr val="0FB8A9"/>
          </a:solidFill>
          <a:ln w="8890">
            <a:solidFill>
              <a:srgbClr val="0FB8A9">
                <a:alpha val="0"/>
              </a:srgbClr>
            </a:solidFill>
            <a:prstDash val="solid"/>
          </a:ln>
        </p:spPr>
      </p:sp>
      <p:sp>
        <p:nvSpPr>
          <p:cNvPr id="12" name="Text 10"/>
          <p:cNvSpPr txBox="1"/>
          <p:nvPr/>
        </p:nvSpPr>
        <p:spPr>
          <a:xfrm>
            <a:off x="4626864" y="2368296"/>
            <a:ext cx="2743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00" b="1" spc="60" kern="0" dirty="0">
                <a:solidFill>
                  <a:srgbClr val="07131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02</a:t>
            </a:r>
            <a:endParaRPr lang="en-US" sz="700" dirty="0"/>
          </a:p>
        </p:txBody>
      </p:sp>
      <p:sp>
        <p:nvSpPr>
          <p:cNvPr id="13" name="Text 11"/>
          <p:cNvSpPr txBox="1"/>
          <p:nvPr/>
        </p:nvSpPr>
        <p:spPr>
          <a:xfrm>
            <a:off x="5138928" y="2359152"/>
            <a:ext cx="245059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250" b="1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REQUIREMENTS</a:t>
            </a:r>
            <a:endParaRPr lang="en-US" sz="1250" dirty="0"/>
          </a:p>
        </p:txBody>
      </p:sp>
      <p:sp>
        <p:nvSpPr>
          <p:cNvPr id="14" name="Text 12"/>
          <p:cNvSpPr txBox="1"/>
          <p:nvPr/>
        </p:nvSpPr>
        <p:spPr>
          <a:xfrm>
            <a:off x="4517136" y="2779776"/>
            <a:ext cx="3072384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880" dirty="0">
                <a:solidFill>
                  <a:srgbClr val="A8BAC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Department • entities • passenger • freight • regulatory</a:t>
            </a:r>
            <a:endParaRPr lang="en-US" sz="880" dirty="0"/>
          </a:p>
        </p:txBody>
      </p:sp>
      <p:sp>
        <p:nvSpPr>
          <p:cNvPr id="15" name="Shape 13"/>
          <p:cNvSpPr/>
          <p:nvPr/>
        </p:nvSpPr>
        <p:spPr>
          <a:xfrm>
            <a:off x="8046720" y="2212848"/>
            <a:ext cx="3401568" cy="1261872"/>
          </a:xfrm>
          <a:prstGeom prst="roundRect">
            <a:avLst>
              <a:gd name="adj" fmla="val 13043"/>
            </a:avLst>
          </a:prstGeom>
          <a:solidFill>
            <a:srgbClr val="0E2435"/>
          </a:solidFill>
          <a:ln w="8890">
            <a:solidFill>
              <a:srgbClr val="244253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8211312" y="2359152"/>
            <a:ext cx="493776" cy="256032"/>
          </a:xfrm>
          <a:prstGeom prst="roundRect">
            <a:avLst>
              <a:gd name="adj" fmla="val 50000"/>
            </a:avLst>
          </a:prstGeom>
          <a:solidFill>
            <a:srgbClr val="F3C35B"/>
          </a:solidFill>
          <a:ln w="8890">
            <a:solidFill>
              <a:srgbClr val="F3C35B">
                <a:alpha val="0"/>
              </a:srgbClr>
            </a:solidFill>
            <a:prstDash val="solid"/>
          </a:ln>
        </p:spPr>
      </p:sp>
      <p:sp>
        <p:nvSpPr>
          <p:cNvPr id="17" name="Text 15"/>
          <p:cNvSpPr txBox="1"/>
          <p:nvPr/>
        </p:nvSpPr>
        <p:spPr>
          <a:xfrm>
            <a:off x="8321040" y="2368296"/>
            <a:ext cx="2743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00" b="1" spc="60" kern="0" dirty="0">
                <a:solidFill>
                  <a:srgbClr val="07131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03</a:t>
            </a:r>
            <a:endParaRPr lang="en-US" sz="700" dirty="0"/>
          </a:p>
        </p:txBody>
      </p:sp>
      <p:sp>
        <p:nvSpPr>
          <p:cNvPr id="18" name="Text 16"/>
          <p:cNvSpPr txBox="1"/>
          <p:nvPr/>
        </p:nvSpPr>
        <p:spPr>
          <a:xfrm>
            <a:off x="8833104" y="2359152"/>
            <a:ext cx="245059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250" b="1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TARGET ARCHITECTURE</a:t>
            </a:r>
            <a:endParaRPr lang="en-US" sz="1250" dirty="0"/>
          </a:p>
        </p:txBody>
      </p:sp>
      <p:sp>
        <p:nvSpPr>
          <p:cNvPr id="19" name="Text 17"/>
          <p:cNvSpPr txBox="1"/>
          <p:nvPr/>
        </p:nvSpPr>
        <p:spPr>
          <a:xfrm>
            <a:off x="8211312" y="2779776"/>
            <a:ext cx="3072384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880" dirty="0">
                <a:solidFill>
                  <a:srgbClr val="A8BAC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enterprise • data • cyber • command • integration</a:t>
            </a:r>
            <a:endParaRPr lang="en-US" sz="880" dirty="0"/>
          </a:p>
        </p:txBody>
      </p:sp>
      <p:sp>
        <p:nvSpPr>
          <p:cNvPr id="20" name="Shape 18"/>
          <p:cNvSpPr/>
          <p:nvPr/>
        </p:nvSpPr>
        <p:spPr>
          <a:xfrm>
            <a:off x="658368" y="3785616"/>
            <a:ext cx="3401568" cy="1261872"/>
          </a:xfrm>
          <a:prstGeom prst="roundRect">
            <a:avLst>
              <a:gd name="adj" fmla="val 13043"/>
            </a:avLst>
          </a:prstGeom>
          <a:solidFill>
            <a:srgbClr val="0E2435"/>
          </a:solidFill>
          <a:ln w="8890">
            <a:solidFill>
              <a:srgbClr val="244253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822960" y="3931920"/>
            <a:ext cx="493776" cy="256032"/>
          </a:xfrm>
          <a:prstGeom prst="roundRect">
            <a:avLst>
              <a:gd name="adj" fmla="val 50000"/>
            </a:avLst>
          </a:prstGeom>
          <a:solidFill>
            <a:srgbClr val="45D9E6"/>
          </a:solidFill>
          <a:ln w="8890">
            <a:solidFill>
              <a:srgbClr val="45D9E6">
                <a:alpha val="0"/>
              </a:srgbClr>
            </a:solidFill>
            <a:prstDash val="solid"/>
          </a:ln>
        </p:spPr>
      </p:sp>
      <p:sp>
        <p:nvSpPr>
          <p:cNvPr id="22" name="Text 20"/>
          <p:cNvSpPr txBox="1"/>
          <p:nvPr/>
        </p:nvSpPr>
        <p:spPr>
          <a:xfrm>
            <a:off x="932688" y="3941064"/>
            <a:ext cx="2743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00" b="1" spc="60" kern="0" dirty="0">
                <a:solidFill>
                  <a:srgbClr val="07131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04</a:t>
            </a:r>
            <a:endParaRPr lang="en-US" sz="700" dirty="0"/>
          </a:p>
        </p:txBody>
      </p:sp>
      <p:sp>
        <p:nvSpPr>
          <p:cNvPr id="23" name="Text 21"/>
          <p:cNvSpPr txBox="1"/>
          <p:nvPr/>
        </p:nvSpPr>
        <p:spPr>
          <a:xfrm>
            <a:off x="1444752" y="3931920"/>
            <a:ext cx="245059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250" b="1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PRIORITY USE CASES</a:t>
            </a:r>
            <a:endParaRPr lang="en-US" sz="1250" dirty="0"/>
          </a:p>
        </p:txBody>
      </p:sp>
      <p:sp>
        <p:nvSpPr>
          <p:cNvPr id="24" name="Text 22"/>
          <p:cNvSpPr txBox="1"/>
          <p:nvPr/>
        </p:nvSpPr>
        <p:spPr>
          <a:xfrm>
            <a:off x="822960" y="4352544"/>
            <a:ext cx="3072384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880" dirty="0">
                <a:solidFill>
                  <a:srgbClr val="A8BAC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value • readiness • pilot selection • corridors</a:t>
            </a:r>
            <a:endParaRPr lang="en-US" sz="880" dirty="0"/>
          </a:p>
        </p:txBody>
      </p:sp>
      <p:sp>
        <p:nvSpPr>
          <p:cNvPr id="25" name="Shape 23"/>
          <p:cNvSpPr/>
          <p:nvPr/>
        </p:nvSpPr>
        <p:spPr>
          <a:xfrm>
            <a:off x="4352544" y="3785616"/>
            <a:ext cx="3401568" cy="1261872"/>
          </a:xfrm>
          <a:prstGeom prst="roundRect">
            <a:avLst>
              <a:gd name="adj" fmla="val 13043"/>
            </a:avLst>
          </a:prstGeom>
          <a:solidFill>
            <a:srgbClr val="0E2435"/>
          </a:solidFill>
          <a:ln w="8890">
            <a:solidFill>
              <a:srgbClr val="244253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4517136" y="3931920"/>
            <a:ext cx="493776" cy="256032"/>
          </a:xfrm>
          <a:prstGeom prst="roundRect">
            <a:avLst>
              <a:gd name="adj" fmla="val 50000"/>
            </a:avLst>
          </a:prstGeom>
          <a:solidFill>
            <a:srgbClr val="0FB8A9"/>
          </a:solidFill>
          <a:ln w="8890">
            <a:solidFill>
              <a:srgbClr val="0FB8A9">
                <a:alpha val="0"/>
              </a:srgbClr>
            </a:solidFill>
            <a:prstDash val="solid"/>
          </a:ln>
        </p:spPr>
      </p:sp>
      <p:sp>
        <p:nvSpPr>
          <p:cNvPr id="27" name="Text 25"/>
          <p:cNvSpPr txBox="1"/>
          <p:nvPr/>
        </p:nvSpPr>
        <p:spPr>
          <a:xfrm>
            <a:off x="4626864" y="3941064"/>
            <a:ext cx="2743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00" b="1" spc="60" kern="0" dirty="0">
                <a:solidFill>
                  <a:srgbClr val="07131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05</a:t>
            </a:r>
            <a:endParaRPr lang="en-US" sz="700" dirty="0"/>
          </a:p>
        </p:txBody>
      </p:sp>
      <p:sp>
        <p:nvSpPr>
          <p:cNvPr id="28" name="Text 26"/>
          <p:cNvSpPr txBox="1"/>
          <p:nvPr/>
        </p:nvSpPr>
        <p:spPr>
          <a:xfrm>
            <a:off x="5138928" y="3931920"/>
            <a:ext cx="245059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250" b="1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ECONOMIC + FINANCIAL</a:t>
            </a:r>
            <a:endParaRPr lang="en-US" sz="1250" dirty="0"/>
          </a:p>
        </p:txBody>
      </p:sp>
      <p:sp>
        <p:nvSpPr>
          <p:cNvPr id="29" name="Text 27"/>
          <p:cNvSpPr txBox="1"/>
          <p:nvPr/>
        </p:nvSpPr>
        <p:spPr>
          <a:xfrm>
            <a:off x="4517136" y="4352544"/>
            <a:ext cx="3072384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880" dirty="0">
                <a:solidFill>
                  <a:srgbClr val="A8BAC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costs • benefits • funding • PPP / private capital</a:t>
            </a:r>
            <a:endParaRPr lang="en-US" sz="880" dirty="0"/>
          </a:p>
        </p:txBody>
      </p:sp>
      <p:sp>
        <p:nvSpPr>
          <p:cNvPr id="30" name="Shape 28"/>
          <p:cNvSpPr/>
          <p:nvPr/>
        </p:nvSpPr>
        <p:spPr>
          <a:xfrm>
            <a:off x="8046720" y="3785616"/>
            <a:ext cx="3401568" cy="1261872"/>
          </a:xfrm>
          <a:prstGeom prst="roundRect">
            <a:avLst>
              <a:gd name="adj" fmla="val 13043"/>
            </a:avLst>
          </a:prstGeom>
          <a:solidFill>
            <a:srgbClr val="0E2435"/>
          </a:solidFill>
          <a:ln w="8890">
            <a:solidFill>
              <a:srgbClr val="244253"/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8211312" y="3931920"/>
            <a:ext cx="493776" cy="256032"/>
          </a:xfrm>
          <a:prstGeom prst="roundRect">
            <a:avLst>
              <a:gd name="adj" fmla="val 50000"/>
            </a:avLst>
          </a:prstGeom>
          <a:solidFill>
            <a:srgbClr val="F3C35B"/>
          </a:solidFill>
          <a:ln w="8890">
            <a:solidFill>
              <a:srgbClr val="F3C35B">
                <a:alpha val="0"/>
              </a:srgbClr>
            </a:solidFill>
            <a:prstDash val="solid"/>
          </a:ln>
        </p:spPr>
      </p:sp>
      <p:sp>
        <p:nvSpPr>
          <p:cNvPr id="32" name="Text 30"/>
          <p:cNvSpPr txBox="1"/>
          <p:nvPr/>
        </p:nvSpPr>
        <p:spPr>
          <a:xfrm>
            <a:off x="8321040" y="3941064"/>
            <a:ext cx="2743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00" b="1" spc="60" kern="0" dirty="0">
                <a:solidFill>
                  <a:srgbClr val="07131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06</a:t>
            </a:r>
            <a:endParaRPr lang="en-US" sz="700" dirty="0"/>
          </a:p>
        </p:txBody>
      </p:sp>
      <p:sp>
        <p:nvSpPr>
          <p:cNvPr id="33" name="Text 31"/>
          <p:cNvSpPr txBox="1"/>
          <p:nvPr/>
        </p:nvSpPr>
        <p:spPr>
          <a:xfrm>
            <a:off x="8833104" y="3931920"/>
            <a:ext cx="245059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250" b="1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IMPLEMENTATION</a:t>
            </a:r>
            <a:endParaRPr lang="en-US" sz="1250" dirty="0"/>
          </a:p>
        </p:txBody>
      </p:sp>
      <p:sp>
        <p:nvSpPr>
          <p:cNvPr id="34" name="Text 32"/>
          <p:cNvSpPr txBox="1"/>
          <p:nvPr/>
        </p:nvSpPr>
        <p:spPr>
          <a:xfrm>
            <a:off x="8211312" y="4352544"/>
            <a:ext cx="3072384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880" dirty="0">
                <a:solidFill>
                  <a:srgbClr val="A8BAC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governance • packaging • procurement • roadmap • decision gates</a:t>
            </a:r>
            <a:endParaRPr lang="en-US" sz="880" dirty="0"/>
          </a:p>
        </p:txBody>
      </p:sp>
      <p:sp>
        <p:nvSpPr>
          <p:cNvPr id="35" name="Text 33"/>
          <p:cNvSpPr txBox="1"/>
          <p:nvPr/>
        </p:nvSpPr>
        <p:spPr>
          <a:xfrm>
            <a:off x="868680" y="5632704"/>
            <a:ext cx="10332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3C35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OUTPUT: Departmental decision package for progression, redesign or stop.</a:t>
            </a:r>
            <a:endParaRPr lang="en-US" sz="12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92840" y="6592824"/>
            <a:ext cx="411480" cy="109728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 lIns="0" tIns="0" rIns="0" bIns="0"/>
          <a:lstStyle>
            <a:lvl1pPr>
              <a:defRPr sz="500">
                <a:solidFill>
                  <a:srgbClr val="7A8B9B"/>
                </a:solidFill>
                <a:latin typeface="Inter"/>
                <a:ea typeface="Inter"/>
                <a:cs typeface="Inter"/>
              </a:defRPr>
            </a:lvl1pPr>
          </a:lstStyle>
          <a:p>
            <a:pPr algn="r"/>
            <a:fld id="{F7021451-1387-4CA6-816F-3879F97B5CBC}" type="slidenum">
              <a:rPr b="0" lang="en-US"/>
              <a:t>29</a:t>
            </a:fld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411480"/>
            <a:ext cx="43891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720" b="1" spc="200" kern="0" dirty="0">
                <a:solidFill>
                  <a:srgbClr val="45D9E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02 / WHY NOW</a:t>
            </a:r>
            <a:endParaRPr lang="en-US" sz="720" dirty="0"/>
          </a:p>
        </p:txBody>
      </p:sp>
      <p:sp>
        <p:nvSpPr>
          <p:cNvPr id="3" name="Text 1"/>
          <p:cNvSpPr txBox="1"/>
          <p:nvPr/>
        </p:nvSpPr>
        <p:spPr>
          <a:xfrm>
            <a:off x="640080" y="758952"/>
            <a:ext cx="1097280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2550" b="1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South Africa is entering a structural transport reform window.</a:t>
            </a:r>
            <a:endParaRPr lang="en-US" sz="2550" dirty="0"/>
          </a:p>
        </p:txBody>
      </p:sp>
      <p:sp>
        <p:nvSpPr>
          <p:cNvPr id="4" name="Text 2"/>
          <p:cNvSpPr txBox="1"/>
          <p:nvPr/>
        </p:nvSpPr>
        <p:spPr>
          <a:xfrm>
            <a:off x="658368" y="1536192"/>
            <a:ext cx="1024128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150" dirty="0">
                <a:solidFill>
                  <a:srgbClr val="A9BAC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Rail recovery, open access, multimodal integration and logistics reform create a narrow opportunity to design the digital layer before the next infrastructure cycle hardens into new silos.</a:t>
            </a:r>
            <a:endParaRPr lang="en-US" sz="1150" dirty="0"/>
          </a:p>
        </p:txBody>
      </p:sp>
      <p:sp>
        <p:nvSpPr>
          <p:cNvPr id="5" name="Shape 3"/>
          <p:cNvSpPr/>
          <p:nvPr/>
        </p:nvSpPr>
        <p:spPr>
          <a:xfrm>
            <a:off x="658368" y="2331720"/>
            <a:ext cx="1883664" cy="2148840"/>
          </a:xfrm>
          <a:prstGeom prst="roundRect">
            <a:avLst>
              <a:gd name="adj" fmla="val 8738"/>
            </a:avLst>
          </a:prstGeom>
          <a:solidFill>
            <a:srgbClr val="0E2435"/>
          </a:solidFill>
          <a:ln w="8890">
            <a:solidFill>
              <a:srgbClr val="244253"/>
            </a:solidFill>
            <a:prstDash val="solid"/>
          </a:ln>
        </p:spPr>
      </p:sp>
      <p:sp>
        <p:nvSpPr>
          <p:cNvPr id="6" name="Text 4"/>
          <p:cNvSpPr txBox="1"/>
          <p:nvPr/>
        </p:nvSpPr>
        <p:spPr>
          <a:xfrm>
            <a:off x="795528" y="2487168"/>
            <a:ext cx="157276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630" b="1" spc="110" kern="0" dirty="0">
                <a:solidFill>
                  <a:srgbClr val="45D9E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RECOVERY</a:t>
            </a:r>
            <a:endParaRPr lang="en-US" sz="630" dirty="0"/>
          </a:p>
        </p:txBody>
      </p:sp>
      <p:sp>
        <p:nvSpPr>
          <p:cNvPr id="7" name="Text 5"/>
          <p:cNvSpPr txBox="1"/>
          <p:nvPr/>
        </p:nvSpPr>
        <p:spPr>
          <a:xfrm>
            <a:off x="795528" y="2816352"/>
            <a:ext cx="16002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2100" b="1" dirty="0">
                <a:solidFill>
                  <a:srgbClr val="45D9E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100M+</a:t>
            </a:r>
            <a:endParaRPr lang="en-US" sz="2100" dirty="0"/>
          </a:p>
        </p:txBody>
      </p:sp>
      <p:sp>
        <p:nvSpPr>
          <p:cNvPr id="8" name="Text 6"/>
          <p:cNvSpPr txBox="1"/>
          <p:nvPr/>
        </p:nvSpPr>
        <p:spPr>
          <a:xfrm>
            <a:off x="795528" y="3383280"/>
            <a:ext cx="1572768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840" b="1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commuter rail journeys reached by end-March 2026</a:t>
            </a:r>
            <a:endParaRPr lang="en-US" sz="840" dirty="0"/>
          </a:p>
        </p:txBody>
      </p:sp>
      <p:sp>
        <p:nvSpPr>
          <p:cNvPr id="9" name="Shape 7"/>
          <p:cNvSpPr/>
          <p:nvPr/>
        </p:nvSpPr>
        <p:spPr>
          <a:xfrm>
            <a:off x="2926080" y="2331720"/>
            <a:ext cx="1883664" cy="2148840"/>
          </a:xfrm>
          <a:prstGeom prst="roundRect">
            <a:avLst>
              <a:gd name="adj" fmla="val 8738"/>
            </a:avLst>
          </a:prstGeom>
          <a:solidFill>
            <a:srgbClr val="0E2435"/>
          </a:solidFill>
          <a:ln w="8890">
            <a:solidFill>
              <a:srgbClr val="244253"/>
            </a:solidFill>
            <a:prstDash val="solid"/>
          </a:ln>
        </p:spPr>
      </p:sp>
      <p:sp>
        <p:nvSpPr>
          <p:cNvPr id="10" name="Text 8"/>
          <p:cNvSpPr txBox="1"/>
          <p:nvPr/>
        </p:nvSpPr>
        <p:spPr>
          <a:xfrm>
            <a:off x="3063240" y="2487168"/>
            <a:ext cx="157276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630" b="1" spc="110" kern="0" dirty="0">
                <a:solidFill>
                  <a:srgbClr val="0FB8A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PASSENGER RAIL</a:t>
            </a:r>
            <a:endParaRPr lang="en-US" sz="630" dirty="0"/>
          </a:p>
        </p:txBody>
      </p:sp>
      <p:sp>
        <p:nvSpPr>
          <p:cNvPr id="11" name="Text 9"/>
          <p:cNvSpPr txBox="1"/>
          <p:nvPr/>
        </p:nvSpPr>
        <p:spPr>
          <a:xfrm>
            <a:off x="3063240" y="2816352"/>
            <a:ext cx="16002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2100" b="1" dirty="0">
                <a:solidFill>
                  <a:srgbClr val="0FB8A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600M</a:t>
            </a:r>
            <a:endParaRPr lang="en-US" sz="2100" dirty="0"/>
          </a:p>
        </p:txBody>
      </p:sp>
      <p:sp>
        <p:nvSpPr>
          <p:cNvPr id="12" name="Text 10"/>
          <p:cNvSpPr txBox="1"/>
          <p:nvPr/>
        </p:nvSpPr>
        <p:spPr>
          <a:xfrm>
            <a:off x="3063240" y="3383280"/>
            <a:ext cx="1572768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840" b="1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annual passenger rail ambition by 2030</a:t>
            </a:r>
            <a:endParaRPr lang="en-US" sz="840" dirty="0"/>
          </a:p>
        </p:txBody>
      </p:sp>
      <p:sp>
        <p:nvSpPr>
          <p:cNvPr id="13" name="Shape 11"/>
          <p:cNvSpPr/>
          <p:nvPr/>
        </p:nvSpPr>
        <p:spPr>
          <a:xfrm>
            <a:off x="5193792" y="2331720"/>
            <a:ext cx="1883664" cy="2148840"/>
          </a:xfrm>
          <a:prstGeom prst="roundRect">
            <a:avLst>
              <a:gd name="adj" fmla="val 8738"/>
            </a:avLst>
          </a:prstGeom>
          <a:solidFill>
            <a:srgbClr val="0E2435"/>
          </a:solidFill>
          <a:ln w="8890">
            <a:solidFill>
              <a:srgbClr val="244253"/>
            </a:solidFill>
            <a:prstDash val="solid"/>
          </a:ln>
        </p:spPr>
      </p:sp>
      <p:sp>
        <p:nvSpPr>
          <p:cNvPr id="14" name="Text 12"/>
          <p:cNvSpPr txBox="1"/>
          <p:nvPr/>
        </p:nvSpPr>
        <p:spPr>
          <a:xfrm>
            <a:off x="5330952" y="2487168"/>
            <a:ext cx="157276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630" b="1" spc="110" kern="0" dirty="0">
                <a:solidFill>
                  <a:srgbClr val="F3C35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FREIGHT RAIL</a:t>
            </a:r>
            <a:endParaRPr lang="en-US" sz="630" dirty="0"/>
          </a:p>
        </p:txBody>
      </p:sp>
      <p:sp>
        <p:nvSpPr>
          <p:cNvPr id="15" name="Text 13"/>
          <p:cNvSpPr txBox="1"/>
          <p:nvPr/>
        </p:nvSpPr>
        <p:spPr>
          <a:xfrm>
            <a:off x="5330952" y="2816352"/>
            <a:ext cx="16002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2100" b="1" dirty="0">
                <a:solidFill>
                  <a:srgbClr val="F3C35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250M t</a:t>
            </a:r>
            <a:endParaRPr lang="en-US" sz="2100" dirty="0"/>
          </a:p>
        </p:txBody>
      </p:sp>
      <p:sp>
        <p:nvSpPr>
          <p:cNvPr id="16" name="Text 14"/>
          <p:cNvSpPr txBox="1"/>
          <p:nvPr/>
        </p:nvSpPr>
        <p:spPr>
          <a:xfrm>
            <a:off x="5330952" y="3383280"/>
            <a:ext cx="1572768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840" b="1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freight rail ambition by 2030</a:t>
            </a:r>
            <a:endParaRPr lang="en-US" sz="840" dirty="0"/>
          </a:p>
        </p:txBody>
      </p:sp>
      <p:sp>
        <p:nvSpPr>
          <p:cNvPr id="17" name="Shape 15"/>
          <p:cNvSpPr/>
          <p:nvPr/>
        </p:nvSpPr>
        <p:spPr>
          <a:xfrm>
            <a:off x="7461504" y="2331720"/>
            <a:ext cx="1883664" cy="2148840"/>
          </a:xfrm>
          <a:prstGeom prst="roundRect">
            <a:avLst>
              <a:gd name="adj" fmla="val 8738"/>
            </a:avLst>
          </a:prstGeom>
          <a:solidFill>
            <a:srgbClr val="0E2435"/>
          </a:solidFill>
          <a:ln w="8890">
            <a:solidFill>
              <a:srgbClr val="244253"/>
            </a:solidFill>
            <a:prstDash val="solid"/>
          </a:ln>
        </p:spPr>
      </p:sp>
      <p:sp>
        <p:nvSpPr>
          <p:cNvPr id="18" name="Text 16"/>
          <p:cNvSpPr txBox="1"/>
          <p:nvPr/>
        </p:nvSpPr>
        <p:spPr>
          <a:xfrm>
            <a:off x="7598664" y="2487168"/>
            <a:ext cx="157276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630" b="1" spc="110" kern="0" dirty="0">
                <a:solidFill>
                  <a:srgbClr val="2AB56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PORTS</a:t>
            </a:r>
            <a:endParaRPr lang="en-US" sz="630" dirty="0"/>
          </a:p>
        </p:txBody>
      </p:sp>
      <p:sp>
        <p:nvSpPr>
          <p:cNvPr id="19" name="Text 17"/>
          <p:cNvSpPr txBox="1"/>
          <p:nvPr/>
        </p:nvSpPr>
        <p:spPr>
          <a:xfrm>
            <a:off x="7598664" y="2816352"/>
            <a:ext cx="16002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2100" b="1" dirty="0">
                <a:solidFill>
                  <a:srgbClr val="2AB56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30 GCM/h</a:t>
            </a:r>
            <a:endParaRPr lang="en-US" sz="2100" dirty="0"/>
          </a:p>
        </p:txBody>
      </p:sp>
      <p:sp>
        <p:nvSpPr>
          <p:cNvPr id="20" name="Text 18"/>
          <p:cNvSpPr txBox="1"/>
          <p:nvPr/>
        </p:nvSpPr>
        <p:spPr>
          <a:xfrm>
            <a:off x="7598664" y="3383280"/>
            <a:ext cx="1572768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840" b="1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port productivity benchmark</a:t>
            </a:r>
            <a:endParaRPr lang="en-US" sz="840" dirty="0"/>
          </a:p>
        </p:txBody>
      </p:sp>
      <p:sp>
        <p:nvSpPr>
          <p:cNvPr id="21" name="Shape 19"/>
          <p:cNvSpPr/>
          <p:nvPr/>
        </p:nvSpPr>
        <p:spPr>
          <a:xfrm>
            <a:off x="9729216" y="2331720"/>
            <a:ext cx="1883664" cy="2148840"/>
          </a:xfrm>
          <a:prstGeom prst="roundRect">
            <a:avLst>
              <a:gd name="adj" fmla="val 8738"/>
            </a:avLst>
          </a:prstGeom>
          <a:solidFill>
            <a:srgbClr val="0E2435"/>
          </a:solidFill>
          <a:ln w="8890">
            <a:solidFill>
              <a:srgbClr val="244253"/>
            </a:solidFill>
            <a:prstDash val="solid"/>
          </a:ln>
        </p:spPr>
      </p:sp>
      <p:sp>
        <p:nvSpPr>
          <p:cNvPr id="22" name="Text 20"/>
          <p:cNvSpPr txBox="1"/>
          <p:nvPr/>
        </p:nvSpPr>
        <p:spPr>
          <a:xfrm>
            <a:off x="9866376" y="2487168"/>
            <a:ext cx="157276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630" b="1" spc="110" kern="0" dirty="0">
                <a:solidFill>
                  <a:srgbClr val="45D9E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ROADS</a:t>
            </a:r>
            <a:endParaRPr lang="en-US" sz="630" dirty="0"/>
          </a:p>
        </p:txBody>
      </p:sp>
      <p:sp>
        <p:nvSpPr>
          <p:cNvPr id="23" name="Text 21"/>
          <p:cNvSpPr txBox="1"/>
          <p:nvPr/>
        </p:nvSpPr>
        <p:spPr>
          <a:xfrm>
            <a:off x="9866376" y="2816352"/>
            <a:ext cx="16002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2100" b="1" dirty="0">
                <a:solidFill>
                  <a:srgbClr val="45D9E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750,000 km</a:t>
            </a:r>
            <a:endParaRPr lang="en-US" sz="2100" dirty="0"/>
          </a:p>
        </p:txBody>
      </p:sp>
      <p:sp>
        <p:nvSpPr>
          <p:cNvPr id="24" name="Text 22"/>
          <p:cNvSpPr txBox="1"/>
          <p:nvPr/>
        </p:nvSpPr>
        <p:spPr>
          <a:xfrm>
            <a:off x="9866376" y="3383280"/>
            <a:ext cx="1572768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840" b="1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national road network scale</a:t>
            </a:r>
            <a:endParaRPr lang="en-US" sz="840" dirty="0"/>
          </a:p>
        </p:txBody>
      </p:sp>
      <p:sp>
        <p:nvSpPr>
          <p:cNvPr id="25" name="Shape 23"/>
          <p:cNvSpPr/>
          <p:nvPr/>
        </p:nvSpPr>
        <p:spPr>
          <a:xfrm>
            <a:off x="658368" y="4828032"/>
            <a:ext cx="10972800" cy="786384"/>
          </a:xfrm>
          <a:prstGeom prst="roundRect">
            <a:avLst>
              <a:gd name="adj" fmla="val 18605"/>
            </a:avLst>
          </a:prstGeom>
          <a:solidFill>
            <a:srgbClr val="0B1A28"/>
          </a:solidFill>
          <a:ln w="8890">
            <a:solidFill>
              <a:srgbClr val="1A3445"/>
            </a:solidFill>
            <a:prstDash val="solid"/>
          </a:ln>
        </p:spPr>
      </p:sp>
      <p:sp>
        <p:nvSpPr>
          <p:cNvPr id="26" name="Text 24"/>
          <p:cNvSpPr txBox="1"/>
          <p:nvPr/>
        </p:nvSpPr>
        <p:spPr>
          <a:xfrm>
            <a:off x="868680" y="5010912"/>
            <a:ext cx="105613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420" b="1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Digital transformation is the connective infrastructure that allows physical reform to operate as a system.</a:t>
            </a:r>
            <a:endParaRPr lang="en-US" sz="1420" dirty="0"/>
          </a:p>
        </p:txBody>
      </p:sp>
      <p:sp>
        <p:nvSpPr>
          <p:cNvPr id="27" name="Text 25"/>
          <p:cNvSpPr txBox="1"/>
          <p:nvPr/>
        </p:nvSpPr>
        <p:spPr>
          <a:xfrm>
            <a:off x="658368" y="6327648"/>
            <a:ext cx="1060704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530" i="1" dirty="0">
                <a:solidFill>
                  <a:srgbClr val="7890A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Sources: Department of Transport Strategic Plan 2025–2030; DoT Budget Vote 2025; DoT Roads Branch; Minister of Transport Africa Rail Convention, 8 Jul 2026.</a:t>
            </a:r>
            <a:endParaRPr lang="en-US" sz="53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92840" y="6592824"/>
            <a:ext cx="411480" cy="109728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 lIns="0" tIns="0" rIns="0" bIns="0"/>
          <a:lstStyle>
            <a:lvl1pPr>
              <a:defRPr sz="500">
                <a:solidFill>
                  <a:srgbClr val="7A8B9B"/>
                </a:solidFill>
                <a:latin typeface="Inter"/>
                <a:ea typeface="Inter"/>
                <a:cs typeface="Inter"/>
              </a:defRPr>
            </a:lvl1pPr>
          </a:lstStyle>
          <a:p>
            <a:pPr algn="r"/>
            <a:fld id="{F7021451-1387-4CA6-816F-3879F97B5CBC}" type="slidenum">
              <a:rPr b="0" lang="en-US"/>
              <a:t>3</a:t>
            </a:fld>
            <a:endParaRPr lang="en-US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411480"/>
            <a:ext cx="43891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720" b="1" spc="200" kern="0" dirty="0">
                <a:solidFill>
                  <a:srgbClr val="45D9E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28 / INITIAL ENGAGEMENT ASK</a:t>
            </a:r>
            <a:endParaRPr lang="en-US" sz="720" dirty="0"/>
          </a:p>
        </p:txBody>
      </p:sp>
      <p:sp>
        <p:nvSpPr>
          <p:cNvPr id="3" name="Text 1"/>
          <p:cNvSpPr txBox="1"/>
          <p:nvPr/>
        </p:nvSpPr>
        <p:spPr>
          <a:xfrm>
            <a:off x="640080" y="758952"/>
            <a:ext cx="1097280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2550" b="1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What Spachee × Isiivuno are requesting from the Department</a:t>
            </a:r>
            <a:endParaRPr lang="en-US" sz="2550" dirty="0"/>
          </a:p>
        </p:txBody>
      </p:sp>
      <p:sp>
        <p:nvSpPr>
          <p:cNvPr id="4" name="Text 2"/>
          <p:cNvSpPr txBox="1"/>
          <p:nvPr/>
        </p:nvSpPr>
        <p:spPr>
          <a:xfrm>
            <a:off x="658368" y="1536192"/>
            <a:ext cx="1024128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150" dirty="0">
                <a:solidFill>
                  <a:srgbClr val="A9BAC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 low-risk first decision: strategic alignment and authority to develop the proposition properly.</a:t>
            </a:r>
            <a:endParaRPr lang="en-US" sz="1150" dirty="0"/>
          </a:p>
        </p:txBody>
      </p:sp>
      <p:sp>
        <p:nvSpPr>
          <p:cNvPr id="5" name="Shape 3"/>
          <p:cNvSpPr/>
          <p:nvPr/>
        </p:nvSpPr>
        <p:spPr>
          <a:xfrm>
            <a:off x="749808" y="2084832"/>
            <a:ext cx="10652760" cy="603504"/>
          </a:xfrm>
          <a:prstGeom prst="roundRect">
            <a:avLst>
              <a:gd name="adj" fmla="val 21212"/>
            </a:avLst>
          </a:prstGeom>
          <a:solidFill>
            <a:srgbClr val="0E2435"/>
          </a:solidFill>
          <a:ln w="8890">
            <a:solidFill>
              <a:srgbClr val="244253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932688" y="2194560"/>
            <a:ext cx="475488" cy="256032"/>
          </a:xfrm>
          <a:prstGeom prst="roundRect">
            <a:avLst>
              <a:gd name="adj" fmla="val 50000"/>
            </a:avLst>
          </a:prstGeom>
          <a:solidFill>
            <a:srgbClr val="45D9E6"/>
          </a:solidFill>
          <a:ln w="8890">
            <a:solidFill>
              <a:srgbClr val="45D9E6">
                <a:alpha val="0"/>
              </a:srgbClr>
            </a:solidFill>
            <a:prstDash val="solid"/>
          </a:ln>
        </p:spPr>
      </p:sp>
      <p:sp>
        <p:nvSpPr>
          <p:cNvPr id="7" name="Text 5"/>
          <p:cNvSpPr txBox="1"/>
          <p:nvPr/>
        </p:nvSpPr>
        <p:spPr>
          <a:xfrm>
            <a:off x="1042416" y="2203704"/>
            <a:ext cx="25603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00" b="1" spc="60" kern="0" dirty="0">
                <a:solidFill>
                  <a:srgbClr val="07131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01</a:t>
            </a:r>
            <a:endParaRPr lang="en-US" sz="700" dirty="0"/>
          </a:p>
        </p:txBody>
      </p:sp>
      <p:sp>
        <p:nvSpPr>
          <p:cNvPr id="8" name="Text 6"/>
          <p:cNvSpPr txBox="1"/>
          <p:nvPr/>
        </p:nvSpPr>
        <p:spPr>
          <a:xfrm>
            <a:off x="1618488" y="2148840"/>
            <a:ext cx="2514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870" b="1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STRATEGIC PRESENTATION</a:t>
            </a:r>
            <a:endParaRPr lang="en-US" sz="870" dirty="0"/>
          </a:p>
        </p:txBody>
      </p:sp>
      <p:sp>
        <p:nvSpPr>
          <p:cNvPr id="9" name="Text 7"/>
          <p:cNvSpPr txBox="1"/>
          <p:nvPr/>
        </p:nvSpPr>
        <p:spPr>
          <a:xfrm>
            <a:off x="4224528" y="2121408"/>
            <a:ext cx="6812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780" b="1" dirty="0">
                <a:solidFill>
                  <a:srgbClr val="C4D0D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Engage Department leadership on the national digital transformation opportunity.</a:t>
            </a:r>
            <a:endParaRPr lang="en-US" sz="780" dirty="0"/>
          </a:p>
        </p:txBody>
      </p:sp>
      <p:sp>
        <p:nvSpPr>
          <p:cNvPr id="10" name="Shape 8"/>
          <p:cNvSpPr/>
          <p:nvPr/>
        </p:nvSpPr>
        <p:spPr>
          <a:xfrm>
            <a:off x="749808" y="2843784"/>
            <a:ext cx="10652760" cy="603504"/>
          </a:xfrm>
          <a:prstGeom prst="roundRect">
            <a:avLst>
              <a:gd name="adj" fmla="val 21212"/>
            </a:avLst>
          </a:prstGeom>
          <a:solidFill>
            <a:srgbClr val="0C2130"/>
          </a:solidFill>
          <a:ln w="8890">
            <a:solidFill>
              <a:srgbClr val="244253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932688" y="2953512"/>
            <a:ext cx="475488" cy="256032"/>
          </a:xfrm>
          <a:prstGeom prst="roundRect">
            <a:avLst>
              <a:gd name="adj" fmla="val 50000"/>
            </a:avLst>
          </a:prstGeom>
          <a:solidFill>
            <a:srgbClr val="0FB8A9"/>
          </a:solidFill>
          <a:ln w="8890">
            <a:solidFill>
              <a:srgbClr val="0FB8A9">
                <a:alpha val="0"/>
              </a:srgbClr>
            </a:solidFill>
            <a:prstDash val="solid"/>
          </a:ln>
        </p:spPr>
      </p:sp>
      <p:sp>
        <p:nvSpPr>
          <p:cNvPr id="12" name="Text 10"/>
          <p:cNvSpPr txBox="1"/>
          <p:nvPr/>
        </p:nvSpPr>
        <p:spPr>
          <a:xfrm>
            <a:off x="1042416" y="2962656"/>
            <a:ext cx="25603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00" b="1" spc="60" kern="0" dirty="0">
                <a:solidFill>
                  <a:srgbClr val="07131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02</a:t>
            </a:r>
            <a:endParaRPr lang="en-US" sz="700" dirty="0"/>
          </a:p>
        </p:txBody>
      </p:sp>
      <p:sp>
        <p:nvSpPr>
          <p:cNvPr id="13" name="Text 11"/>
          <p:cNvSpPr txBox="1"/>
          <p:nvPr/>
        </p:nvSpPr>
        <p:spPr>
          <a:xfrm>
            <a:off x="1618488" y="2907792"/>
            <a:ext cx="2514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870" b="1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DEPARTMENTAL GUIDANCE</a:t>
            </a:r>
            <a:endParaRPr lang="en-US" sz="870" dirty="0"/>
          </a:p>
        </p:txBody>
      </p:sp>
      <p:sp>
        <p:nvSpPr>
          <p:cNvPr id="14" name="Text 12"/>
          <p:cNvSpPr txBox="1"/>
          <p:nvPr/>
        </p:nvSpPr>
        <p:spPr>
          <a:xfrm>
            <a:off x="4224528" y="2880360"/>
            <a:ext cx="6812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C4D0D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Align the concept to existing programmes, policy priorities and institutional realities.</a:t>
            </a:r>
            <a:endParaRPr lang="en-US" sz="780" dirty="0"/>
          </a:p>
        </p:txBody>
      </p:sp>
      <p:sp>
        <p:nvSpPr>
          <p:cNvPr id="15" name="Shape 13"/>
          <p:cNvSpPr/>
          <p:nvPr/>
        </p:nvSpPr>
        <p:spPr>
          <a:xfrm>
            <a:off x="749808" y="3602736"/>
            <a:ext cx="10652760" cy="603504"/>
          </a:xfrm>
          <a:prstGeom prst="roundRect">
            <a:avLst>
              <a:gd name="adj" fmla="val 21212"/>
            </a:avLst>
          </a:prstGeom>
          <a:solidFill>
            <a:srgbClr val="0E2435"/>
          </a:solidFill>
          <a:ln w="8890">
            <a:solidFill>
              <a:srgbClr val="244253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932688" y="3712464"/>
            <a:ext cx="475488" cy="256032"/>
          </a:xfrm>
          <a:prstGeom prst="roundRect">
            <a:avLst>
              <a:gd name="adj" fmla="val 50000"/>
            </a:avLst>
          </a:prstGeom>
          <a:solidFill>
            <a:srgbClr val="F3C35B"/>
          </a:solidFill>
          <a:ln w="8890">
            <a:solidFill>
              <a:srgbClr val="F3C35B">
                <a:alpha val="0"/>
              </a:srgbClr>
            </a:solidFill>
            <a:prstDash val="solid"/>
          </a:ln>
        </p:spPr>
      </p:sp>
      <p:sp>
        <p:nvSpPr>
          <p:cNvPr id="17" name="Text 15"/>
          <p:cNvSpPr txBox="1"/>
          <p:nvPr/>
        </p:nvSpPr>
        <p:spPr>
          <a:xfrm>
            <a:off x="1042416" y="3721608"/>
            <a:ext cx="25603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00" b="1" spc="60" kern="0" dirty="0">
                <a:solidFill>
                  <a:srgbClr val="07131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03</a:t>
            </a:r>
            <a:endParaRPr lang="en-US" sz="700" dirty="0"/>
          </a:p>
        </p:txBody>
      </p:sp>
      <p:sp>
        <p:nvSpPr>
          <p:cNvPr id="18" name="Text 16"/>
          <p:cNvSpPr txBox="1"/>
          <p:nvPr/>
        </p:nvSpPr>
        <p:spPr>
          <a:xfrm>
            <a:off x="1618488" y="3666744"/>
            <a:ext cx="2514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870" b="1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FOCAL POINTS</a:t>
            </a:r>
            <a:endParaRPr lang="en-US" sz="870" dirty="0"/>
          </a:p>
        </p:txBody>
      </p:sp>
      <p:sp>
        <p:nvSpPr>
          <p:cNvPr id="19" name="Text 17"/>
          <p:cNvSpPr txBox="1"/>
          <p:nvPr/>
        </p:nvSpPr>
        <p:spPr>
          <a:xfrm>
            <a:off x="4224528" y="3639312"/>
            <a:ext cx="6812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C4D0D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Identify appropriate branches and officials for structured programme development.</a:t>
            </a:r>
            <a:endParaRPr lang="en-US" sz="780" dirty="0"/>
          </a:p>
        </p:txBody>
      </p:sp>
      <p:sp>
        <p:nvSpPr>
          <p:cNvPr id="20" name="Shape 18"/>
          <p:cNvSpPr/>
          <p:nvPr/>
        </p:nvSpPr>
        <p:spPr>
          <a:xfrm>
            <a:off x="749808" y="4361688"/>
            <a:ext cx="10652760" cy="603504"/>
          </a:xfrm>
          <a:prstGeom prst="roundRect">
            <a:avLst>
              <a:gd name="adj" fmla="val 21212"/>
            </a:avLst>
          </a:prstGeom>
          <a:solidFill>
            <a:srgbClr val="0C2130"/>
          </a:solidFill>
          <a:ln w="8890">
            <a:solidFill>
              <a:srgbClr val="244253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932688" y="4471416"/>
            <a:ext cx="475488" cy="256032"/>
          </a:xfrm>
          <a:prstGeom prst="roundRect">
            <a:avLst>
              <a:gd name="adj" fmla="val 50000"/>
            </a:avLst>
          </a:prstGeom>
          <a:solidFill>
            <a:srgbClr val="2AB56F"/>
          </a:solidFill>
          <a:ln w="8890">
            <a:solidFill>
              <a:srgbClr val="2AB56F">
                <a:alpha val="0"/>
              </a:srgbClr>
            </a:solidFill>
            <a:prstDash val="solid"/>
          </a:ln>
        </p:spPr>
      </p:sp>
      <p:sp>
        <p:nvSpPr>
          <p:cNvPr id="22" name="Text 20"/>
          <p:cNvSpPr txBox="1"/>
          <p:nvPr/>
        </p:nvSpPr>
        <p:spPr>
          <a:xfrm>
            <a:off x="1042416" y="4480560"/>
            <a:ext cx="25603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00" b="1" spc="60" kern="0" dirty="0">
                <a:solidFill>
                  <a:srgbClr val="07131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04</a:t>
            </a:r>
            <a:endParaRPr lang="en-US" sz="700" dirty="0"/>
          </a:p>
        </p:txBody>
      </p:sp>
      <p:sp>
        <p:nvSpPr>
          <p:cNvPr id="23" name="Text 21"/>
          <p:cNvSpPr txBox="1"/>
          <p:nvPr/>
        </p:nvSpPr>
        <p:spPr>
          <a:xfrm>
            <a:off x="1618488" y="4425696"/>
            <a:ext cx="2514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870" b="1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DISCOVERY ACCESS</a:t>
            </a:r>
            <a:endParaRPr lang="en-US" sz="870" dirty="0"/>
          </a:p>
        </p:txBody>
      </p:sp>
      <p:sp>
        <p:nvSpPr>
          <p:cNvPr id="24" name="Text 22"/>
          <p:cNvSpPr txBox="1"/>
          <p:nvPr/>
        </p:nvSpPr>
        <p:spPr>
          <a:xfrm>
            <a:off x="4224528" y="4398264"/>
            <a:ext cx="6812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C4D0D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Enable controlled engagements with designated entities and stakeholders.</a:t>
            </a:r>
            <a:endParaRPr lang="en-US" sz="780" dirty="0"/>
          </a:p>
        </p:txBody>
      </p:sp>
      <p:sp>
        <p:nvSpPr>
          <p:cNvPr id="25" name="Shape 23"/>
          <p:cNvSpPr/>
          <p:nvPr/>
        </p:nvSpPr>
        <p:spPr>
          <a:xfrm>
            <a:off x="749808" y="5120640"/>
            <a:ext cx="10652760" cy="603504"/>
          </a:xfrm>
          <a:prstGeom prst="roundRect">
            <a:avLst>
              <a:gd name="adj" fmla="val 21212"/>
            </a:avLst>
          </a:prstGeom>
          <a:solidFill>
            <a:srgbClr val="0E2435"/>
          </a:solidFill>
          <a:ln w="8890">
            <a:solidFill>
              <a:srgbClr val="244253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932688" y="5230368"/>
            <a:ext cx="475488" cy="256032"/>
          </a:xfrm>
          <a:prstGeom prst="roundRect">
            <a:avLst>
              <a:gd name="adj" fmla="val 50000"/>
            </a:avLst>
          </a:prstGeom>
          <a:solidFill>
            <a:srgbClr val="45D9E6"/>
          </a:solidFill>
          <a:ln w="8890">
            <a:solidFill>
              <a:srgbClr val="45D9E6">
                <a:alpha val="0"/>
              </a:srgbClr>
            </a:solidFill>
            <a:prstDash val="solid"/>
          </a:ln>
        </p:spPr>
      </p:sp>
      <p:sp>
        <p:nvSpPr>
          <p:cNvPr id="27" name="Text 25"/>
          <p:cNvSpPr txBox="1"/>
          <p:nvPr/>
        </p:nvSpPr>
        <p:spPr>
          <a:xfrm>
            <a:off x="1042416" y="5239512"/>
            <a:ext cx="25603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00" b="1" spc="60" kern="0" dirty="0">
                <a:solidFill>
                  <a:srgbClr val="07131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05</a:t>
            </a:r>
            <a:endParaRPr lang="en-US" sz="700" dirty="0"/>
          </a:p>
        </p:txBody>
      </p:sp>
      <p:sp>
        <p:nvSpPr>
          <p:cNvPr id="28" name="Text 26"/>
          <p:cNvSpPr txBox="1"/>
          <p:nvPr/>
        </p:nvSpPr>
        <p:spPr>
          <a:xfrm>
            <a:off x="1618488" y="5184648"/>
            <a:ext cx="2514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870" b="1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FEASIBILITY IN PRINCIPLE</a:t>
            </a:r>
            <a:endParaRPr lang="en-US" sz="870" dirty="0"/>
          </a:p>
        </p:txBody>
      </p:sp>
      <p:sp>
        <p:nvSpPr>
          <p:cNvPr id="29" name="Text 27"/>
          <p:cNvSpPr txBox="1"/>
          <p:nvPr/>
        </p:nvSpPr>
        <p:spPr>
          <a:xfrm>
            <a:off x="4224528" y="5157216"/>
            <a:ext cx="6812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C4D0D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Agree a pathway to formal feasibility, architecture and implementation planning.</a:t>
            </a:r>
            <a:endParaRPr lang="en-US" sz="78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92840" y="6592824"/>
            <a:ext cx="411480" cy="109728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 lIns="0" tIns="0" rIns="0" bIns="0"/>
          <a:lstStyle>
            <a:lvl1pPr>
              <a:defRPr sz="500">
                <a:solidFill>
                  <a:srgbClr val="7A8B9B"/>
                </a:solidFill>
                <a:latin typeface="Inter"/>
                <a:ea typeface="Inter"/>
                <a:cs typeface="Inter"/>
              </a:defRPr>
            </a:lvl1pPr>
          </a:lstStyle>
          <a:p>
            <a:pPr algn="r"/>
            <a:fld id="{F7021451-1387-4CA6-816F-3879F97B5CBC}" type="slidenum">
              <a:rPr b="0" lang="en-US"/>
              <a:t>30</a:t>
            </a:fld>
            <a:endParaRPr lang="en-US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411480"/>
            <a:ext cx="43891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720" b="1" spc="200" kern="0" dirty="0">
                <a:solidFill>
                  <a:srgbClr val="45D9E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29 / GOVERNANCE SAFEGUARD</a:t>
            </a:r>
            <a:endParaRPr lang="en-US" sz="720" dirty="0"/>
          </a:p>
        </p:txBody>
      </p:sp>
      <p:sp>
        <p:nvSpPr>
          <p:cNvPr id="3" name="Text 1"/>
          <p:cNvSpPr txBox="1"/>
          <p:nvPr/>
        </p:nvSpPr>
        <p:spPr>
          <a:xfrm>
            <a:off x="640080" y="758952"/>
            <a:ext cx="1097280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2550" b="1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initial engagement is deliberately non-procurement.</a:t>
            </a:r>
            <a:endParaRPr lang="en-US" sz="2550" dirty="0"/>
          </a:p>
        </p:txBody>
      </p:sp>
      <p:sp>
        <p:nvSpPr>
          <p:cNvPr id="4" name="Text 2"/>
          <p:cNvSpPr txBox="1"/>
          <p:nvPr/>
        </p:nvSpPr>
        <p:spPr>
          <a:xfrm>
            <a:off x="658368" y="1536192"/>
            <a:ext cx="1024128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150" dirty="0">
                <a:solidFill>
                  <a:srgbClr val="A9BAC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This framing protects the Department, the programme and future competition while enabling serious programme development.</a:t>
            </a:r>
            <a:endParaRPr lang="en-US" sz="1150" dirty="0"/>
          </a:p>
        </p:txBody>
      </p:sp>
      <p:sp>
        <p:nvSpPr>
          <p:cNvPr id="5" name="Shape 3"/>
          <p:cNvSpPr/>
          <p:nvPr/>
        </p:nvSpPr>
        <p:spPr>
          <a:xfrm>
            <a:off x="777240" y="2148840"/>
            <a:ext cx="5074920" cy="566928"/>
          </a:xfrm>
          <a:prstGeom prst="roundRect">
            <a:avLst>
              <a:gd name="adj" fmla="val 20968"/>
            </a:avLst>
          </a:prstGeom>
          <a:solidFill>
            <a:srgbClr val="0C2130"/>
          </a:solidFill>
          <a:ln w="8890">
            <a:solidFill>
              <a:srgbClr val="26485A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941832" y="2313432"/>
            <a:ext cx="237744" cy="237744"/>
          </a:xfrm>
          <a:prstGeom prst="ellipse">
            <a:avLst/>
          </a:prstGeom>
          <a:solidFill>
            <a:srgbClr val="FF6B6B"/>
          </a:solidFill>
          <a:ln w="12700">
            <a:solidFill>
              <a:srgbClr val="FF6B6B">
                <a:alpha val="0"/>
              </a:srgbClr>
            </a:solidFill>
            <a:prstDash val="solid"/>
          </a:ln>
        </p:spPr>
      </p:sp>
      <p:sp>
        <p:nvSpPr>
          <p:cNvPr id="7" name="Text 5"/>
          <p:cNvSpPr txBox="1"/>
          <p:nvPr/>
        </p:nvSpPr>
        <p:spPr>
          <a:xfrm>
            <a:off x="941832" y="2304288"/>
            <a:ext cx="237744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31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×</a:t>
            </a:r>
            <a:endParaRPr lang="en-US" sz="900" dirty="0"/>
          </a:p>
        </p:txBody>
      </p:sp>
      <p:sp>
        <p:nvSpPr>
          <p:cNvPr id="8" name="Text 6"/>
          <p:cNvSpPr txBox="1"/>
          <p:nvPr/>
        </p:nvSpPr>
        <p:spPr>
          <a:xfrm>
            <a:off x="1344168" y="2276856"/>
            <a:ext cx="4251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880" b="1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Technology contract</a:t>
            </a:r>
            <a:endParaRPr lang="en-US" sz="880" dirty="0"/>
          </a:p>
        </p:txBody>
      </p:sp>
      <p:sp>
        <p:nvSpPr>
          <p:cNvPr id="9" name="Shape 7"/>
          <p:cNvSpPr/>
          <p:nvPr/>
        </p:nvSpPr>
        <p:spPr>
          <a:xfrm>
            <a:off x="6309360" y="2148840"/>
            <a:ext cx="5074920" cy="566928"/>
          </a:xfrm>
          <a:prstGeom prst="roundRect">
            <a:avLst>
              <a:gd name="adj" fmla="val 20968"/>
            </a:avLst>
          </a:prstGeom>
          <a:solidFill>
            <a:srgbClr val="0C2130"/>
          </a:solidFill>
          <a:ln w="8890">
            <a:solidFill>
              <a:srgbClr val="26485A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6473952" y="2313432"/>
            <a:ext cx="237744" cy="237744"/>
          </a:xfrm>
          <a:prstGeom prst="ellipse">
            <a:avLst/>
          </a:prstGeom>
          <a:solidFill>
            <a:srgbClr val="FF6B6B"/>
          </a:solidFill>
          <a:ln w="12700">
            <a:solidFill>
              <a:srgbClr val="FF6B6B">
                <a:alpha val="0"/>
              </a:srgbClr>
            </a:solidFill>
            <a:prstDash val="solid"/>
          </a:ln>
        </p:spPr>
      </p:sp>
      <p:sp>
        <p:nvSpPr>
          <p:cNvPr id="11" name="Text 9"/>
          <p:cNvSpPr txBox="1"/>
          <p:nvPr/>
        </p:nvSpPr>
        <p:spPr>
          <a:xfrm>
            <a:off x="6473952" y="2304288"/>
            <a:ext cx="237744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31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×</a:t>
            </a:r>
            <a:endParaRPr lang="en-US" sz="900" dirty="0"/>
          </a:p>
        </p:txBody>
      </p:sp>
      <p:sp>
        <p:nvSpPr>
          <p:cNvPr id="12" name="Text 10"/>
          <p:cNvSpPr txBox="1"/>
          <p:nvPr/>
        </p:nvSpPr>
        <p:spPr>
          <a:xfrm>
            <a:off x="6876288" y="2276856"/>
            <a:ext cx="4251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880" b="1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Commitment to a specific vendor</a:t>
            </a:r>
            <a:endParaRPr lang="en-US" sz="880" dirty="0"/>
          </a:p>
        </p:txBody>
      </p:sp>
      <p:sp>
        <p:nvSpPr>
          <p:cNvPr id="13" name="Shape 11"/>
          <p:cNvSpPr/>
          <p:nvPr/>
        </p:nvSpPr>
        <p:spPr>
          <a:xfrm>
            <a:off x="777240" y="2935224"/>
            <a:ext cx="5074920" cy="566928"/>
          </a:xfrm>
          <a:prstGeom prst="roundRect">
            <a:avLst>
              <a:gd name="adj" fmla="val 20968"/>
            </a:avLst>
          </a:prstGeom>
          <a:solidFill>
            <a:srgbClr val="0C2130"/>
          </a:solidFill>
          <a:ln w="8890">
            <a:solidFill>
              <a:srgbClr val="26485A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941832" y="3099816"/>
            <a:ext cx="237744" cy="237744"/>
          </a:xfrm>
          <a:prstGeom prst="ellipse">
            <a:avLst/>
          </a:prstGeom>
          <a:solidFill>
            <a:srgbClr val="FF6B6B"/>
          </a:solidFill>
          <a:ln w="12700">
            <a:solidFill>
              <a:srgbClr val="FF6B6B">
                <a:alpha val="0"/>
              </a:srgbClr>
            </a:solidFill>
            <a:prstDash val="solid"/>
          </a:ln>
        </p:spPr>
      </p:sp>
      <p:sp>
        <p:nvSpPr>
          <p:cNvPr id="15" name="Text 13"/>
          <p:cNvSpPr txBox="1"/>
          <p:nvPr/>
        </p:nvSpPr>
        <p:spPr>
          <a:xfrm>
            <a:off x="941832" y="3090672"/>
            <a:ext cx="237744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31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×</a:t>
            </a:r>
            <a:endParaRPr lang="en-US" sz="900" dirty="0"/>
          </a:p>
        </p:txBody>
      </p:sp>
      <p:sp>
        <p:nvSpPr>
          <p:cNvPr id="16" name="Text 14"/>
          <p:cNvSpPr txBox="1"/>
          <p:nvPr/>
        </p:nvSpPr>
        <p:spPr>
          <a:xfrm>
            <a:off x="1344168" y="3063240"/>
            <a:ext cx="4251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880" b="1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Unsolicited award</a:t>
            </a:r>
            <a:endParaRPr lang="en-US" sz="880" dirty="0"/>
          </a:p>
        </p:txBody>
      </p:sp>
      <p:sp>
        <p:nvSpPr>
          <p:cNvPr id="17" name="Shape 15"/>
          <p:cNvSpPr/>
          <p:nvPr/>
        </p:nvSpPr>
        <p:spPr>
          <a:xfrm>
            <a:off x="6309360" y="2935224"/>
            <a:ext cx="5074920" cy="566928"/>
          </a:xfrm>
          <a:prstGeom prst="roundRect">
            <a:avLst>
              <a:gd name="adj" fmla="val 20968"/>
            </a:avLst>
          </a:prstGeom>
          <a:solidFill>
            <a:srgbClr val="0C2130"/>
          </a:solidFill>
          <a:ln w="8890">
            <a:solidFill>
              <a:srgbClr val="26485A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6473952" y="3099816"/>
            <a:ext cx="237744" cy="237744"/>
          </a:xfrm>
          <a:prstGeom prst="ellipse">
            <a:avLst/>
          </a:prstGeom>
          <a:solidFill>
            <a:srgbClr val="FF6B6B"/>
          </a:solidFill>
          <a:ln w="12700">
            <a:solidFill>
              <a:srgbClr val="FF6B6B">
                <a:alpha val="0"/>
              </a:srgbClr>
            </a:solidFill>
            <a:prstDash val="solid"/>
          </a:ln>
        </p:spPr>
      </p:sp>
      <p:sp>
        <p:nvSpPr>
          <p:cNvPr id="19" name="Text 17"/>
          <p:cNvSpPr txBox="1"/>
          <p:nvPr/>
        </p:nvSpPr>
        <p:spPr>
          <a:xfrm>
            <a:off x="6473952" y="3090672"/>
            <a:ext cx="237744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31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×</a:t>
            </a:r>
            <a:endParaRPr lang="en-US" sz="900" dirty="0"/>
          </a:p>
        </p:txBody>
      </p:sp>
      <p:sp>
        <p:nvSpPr>
          <p:cNvPr id="20" name="Text 18"/>
          <p:cNvSpPr txBox="1"/>
          <p:nvPr/>
        </p:nvSpPr>
        <p:spPr>
          <a:xfrm>
            <a:off x="6876288" y="3063240"/>
            <a:ext cx="4251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880" b="1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Immediate capital approval</a:t>
            </a:r>
            <a:endParaRPr lang="en-US" sz="880" dirty="0"/>
          </a:p>
        </p:txBody>
      </p:sp>
      <p:sp>
        <p:nvSpPr>
          <p:cNvPr id="21" name="Shape 19"/>
          <p:cNvSpPr/>
          <p:nvPr/>
        </p:nvSpPr>
        <p:spPr>
          <a:xfrm>
            <a:off x="777240" y="3721608"/>
            <a:ext cx="5074920" cy="566928"/>
          </a:xfrm>
          <a:prstGeom prst="roundRect">
            <a:avLst>
              <a:gd name="adj" fmla="val 20968"/>
            </a:avLst>
          </a:prstGeom>
          <a:solidFill>
            <a:srgbClr val="0C2130"/>
          </a:solidFill>
          <a:ln w="8890">
            <a:solidFill>
              <a:srgbClr val="26485A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941832" y="3886200"/>
            <a:ext cx="237744" cy="237744"/>
          </a:xfrm>
          <a:prstGeom prst="ellipse">
            <a:avLst/>
          </a:prstGeom>
          <a:solidFill>
            <a:srgbClr val="FF6B6B"/>
          </a:solidFill>
          <a:ln w="12700">
            <a:solidFill>
              <a:srgbClr val="FF6B6B">
                <a:alpha val="0"/>
              </a:srgbClr>
            </a:solidFill>
            <a:prstDash val="solid"/>
          </a:ln>
        </p:spPr>
      </p:sp>
      <p:sp>
        <p:nvSpPr>
          <p:cNvPr id="23" name="Text 21"/>
          <p:cNvSpPr txBox="1"/>
          <p:nvPr/>
        </p:nvSpPr>
        <p:spPr>
          <a:xfrm>
            <a:off x="941832" y="3877056"/>
            <a:ext cx="237744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31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×</a:t>
            </a:r>
            <a:endParaRPr lang="en-US" sz="900" dirty="0"/>
          </a:p>
        </p:txBody>
      </p:sp>
      <p:sp>
        <p:nvSpPr>
          <p:cNvPr id="24" name="Text 22"/>
          <p:cNvSpPr txBox="1"/>
          <p:nvPr/>
        </p:nvSpPr>
        <p:spPr>
          <a:xfrm>
            <a:off x="1344168" y="3849624"/>
            <a:ext cx="4251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880" b="1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Exclusivity</a:t>
            </a:r>
            <a:endParaRPr lang="en-US" sz="880" dirty="0"/>
          </a:p>
        </p:txBody>
      </p:sp>
      <p:sp>
        <p:nvSpPr>
          <p:cNvPr id="25" name="Shape 23"/>
          <p:cNvSpPr/>
          <p:nvPr/>
        </p:nvSpPr>
        <p:spPr>
          <a:xfrm>
            <a:off x="6309360" y="3721608"/>
            <a:ext cx="5074920" cy="566928"/>
          </a:xfrm>
          <a:prstGeom prst="roundRect">
            <a:avLst>
              <a:gd name="adj" fmla="val 20968"/>
            </a:avLst>
          </a:prstGeom>
          <a:solidFill>
            <a:srgbClr val="0C2130"/>
          </a:solidFill>
          <a:ln w="8890">
            <a:solidFill>
              <a:srgbClr val="26485A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6473952" y="3886200"/>
            <a:ext cx="237744" cy="237744"/>
          </a:xfrm>
          <a:prstGeom prst="ellipse">
            <a:avLst/>
          </a:prstGeom>
          <a:solidFill>
            <a:srgbClr val="FF6B6B"/>
          </a:solidFill>
          <a:ln w="12700">
            <a:solidFill>
              <a:srgbClr val="FF6B6B">
                <a:alpha val="0"/>
              </a:srgbClr>
            </a:solidFill>
            <a:prstDash val="solid"/>
          </a:ln>
        </p:spPr>
      </p:sp>
      <p:sp>
        <p:nvSpPr>
          <p:cNvPr id="27" name="Text 25"/>
          <p:cNvSpPr txBox="1"/>
          <p:nvPr/>
        </p:nvSpPr>
        <p:spPr>
          <a:xfrm>
            <a:off x="6473952" y="3877056"/>
            <a:ext cx="237744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31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×</a:t>
            </a:r>
            <a:endParaRPr lang="en-US" sz="900" dirty="0"/>
          </a:p>
        </p:txBody>
      </p:sp>
      <p:sp>
        <p:nvSpPr>
          <p:cNvPr id="28" name="Text 26"/>
          <p:cNvSpPr txBox="1"/>
          <p:nvPr/>
        </p:nvSpPr>
        <p:spPr>
          <a:xfrm>
            <a:off x="6876288" y="3849624"/>
            <a:ext cx="4251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880" b="1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Government guarantee</a:t>
            </a:r>
            <a:endParaRPr lang="en-US" sz="880" dirty="0"/>
          </a:p>
        </p:txBody>
      </p:sp>
      <p:sp>
        <p:nvSpPr>
          <p:cNvPr id="29" name="Shape 27"/>
          <p:cNvSpPr/>
          <p:nvPr/>
        </p:nvSpPr>
        <p:spPr>
          <a:xfrm>
            <a:off x="777240" y="4507992"/>
            <a:ext cx="5074920" cy="566928"/>
          </a:xfrm>
          <a:prstGeom prst="roundRect">
            <a:avLst>
              <a:gd name="adj" fmla="val 20968"/>
            </a:avLst>
          </a:prstGeom>
          <a:solidFill>
            <a:srgbClr val="0C2130"/>
          </a:solidFill>
          <a:ln w="8890">
            <a:solidFill>
              <a:srgbClr val="26485A"/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941832" y="4672584"/>
            <a:ext cx="237744" cy="237744"/>
          </a:xfrm>
          <a:prstGeom prst="ellipse">
            <a:avLst/>
          </a:prstGeom>
          <a:solidFill>
            <a:srgbClr val="FF6B6B"/>
          </a:solidFill>
          <a:ln w="12700">
            <a:solidFill>
              <a:srgbClr val="FF6B6B">
                <a:alpha val="0"/>
              </a:srgbClr>
            </a:solidFill>
            <a:prstDash val="solid"/>
          </a:ln>
        </p:spPr>
      </p:sp>
      <p:sp>
        <p:nvSpPr>
          <p:cNvPr id="31" name="Text 29"/>
          <p:cNvSpPr txBox="1"/>
          <p:nvPr/>
        </p:nvSpPr>
        <p:spPr>
          <a:xfrm>
            <a:off x="941832" y="4663440"/>
            <a:ext cx="237744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31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×</a:t>
            </a:r>
            <a:endParaRPr lang="en-US" sz="900" dirty="0"/>
          </a:p>
        </p:txBody>
      </p:sp>
      <p:sp>
        <p:nvSpPr>
          <p:cNvPr id="32" name="Text 30"/>
          <p:cNvSpPr txBox="1"/>
          <p:nvPr/>
        </p:nvSpPr>
        <p:spPr>
          <a:xfrm>
            <a:off x="1344168" y="4636008"/>
            <a:ext cx="4251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880" b="1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Displacement of existing programmes</a:t>
            </a:r>
            <a:endParaRPr lang="en-US" sz="880" dirty="0"/>
          </a:p>
        </p:txBody>
      </p:sp>
      <p:sp>
        <p:nvSpPr>
          <p:cNvPr id="33" name="Shape 31"/>
          <p:cNvSpPr/>
          <p:nvPr/>
        </p:nvSpPr>
        <p:spPr>
          <a:xfrm>
            <a:off x="6309360" y="4507992"/>
            <a:ext cx="5074920" cy="566928"/>
          </a:xfrm>
          <a:prstGeom prst="roundRect">
            <a:avLst>
              <a:gd name="adj" fmla="val 20968"/>
            </a:avLst>
          </a:prstGeom>
          <a:solidFill>
            <a:srgbClr val="0C2130"/>
          </a:solidFill>
          <a:ln w="8890">
            <a:solidFill>
              <a:srgbClr val="26485A"/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6473952" y="4672584"/>
            <a:ext cx="237744" cy="237744"/>
          </a:xfrm>
          <a:prstGeom prst="ellipse">
            <a:avLst/>
          </a:prstGeom>
          <a:solidFill>
            <a:srgbClr val="FF6B6B"/>
          </a:solidFill>
          <a:ln w="12700">
            <a:solidFill>
              <a:srgbClr val="FF6B6B">
                <a:alpha val="0"/>
              </a:srgbClr>
            </a:solidFill>
            <a:prstDash val="solid"/>
          </a:ln>
        </p:spPr>
      </p:sp>
      <p:sp>
        <p:nvSpPr>
          <p:cNvPr id="35" name="Text 33"/>
          <p:cNvSpPr txBox="1"/>
          <p:nvPr/>
        </p:nvSpPr>
        <p:spPr>
          <a:xfrm>
            <a:off x="6473952" y="4663440"/>
            <a:ext cx="237744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31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×</a:t>
            </a:r>
            <a:endParaRPr lang="en-US" sz="900" dirty="0"/>
          </a:p>
        </p:txBody>
      </p:sp>
      <p:sp>
        <p:nvSpPr>
          <p:cNvPr id="36" name="Text 34"/>
          <p:cNvSpPr txBox="1"/>
          <p:nvPr/>
        </p:nvSpPr>
        <p:spPr>
          <a:xfrm>
            <a:off x="6876288" y="4636008"/>
            <a:ext cx="4251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880" b="1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Bypassing Treasury / procurement requirements</a:t>
            </a:r>
            <a:endParaRPr lang="en-US" sz="880" dirty="0"/>
          </a:p>
        </p:txBody>
      </p:sp>
      <p:sp>
        <p:nvSpPr>
          <p:cNvPr id="37" name="Text 35"/>
          <p:cNvSpPr txBox="1"/>
          <p:nvPr/>
        </p:nvSpPr>
        <p:spPr>
          <a:xfrm>
            <a:off x="868680" y="5641848"/>
            <a:ext cx="103784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3C35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purpose is to establish whether sufficient strategic merit exists to develop the programme jointly and formally.</a:t>
            </a:r>
            <a:endParaRPr lang="en-US" sz="13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92840" y="6592824"/>
            <a:ext cx="411480" cy="109728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 lIns="0" tIns="0" rIns="0" bIns="0"/>
          <a:lstStyle>
            <a:lvl1pPr>
              <a:defRPr sz="500">
                <a:solidFill>
                  <a:srgbClr val="7A8B9B"/>
                </a:solidFill>
                <a:latin typeface="Inter"/>
                <a:ea typeface="Inter"/>
                <a:cs typeface="Inter"/>
              </a:defRPr>
            </a:lvl1pPr>
          </a:lstStyle>
          <a:p>
            <a:pPr algn="r"/>
            <a:fld id="{F7021451-1387-4CA6-816F-3879F97B5CBC}" type="slidenum">
              <a:rPr b="0" lang="en-US"/>
              <a:t>31</a:t>
            </a:fld>
            <a:endParaRPr lang="en-US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wide_cinematic_aerial_overview_landscape_scene_a_batch_1.png">    </p:cNvPr>
          <p:cNvPicPr>
            <a:picLocks noChangeAspect="1"/>
          </p:cNvPicPr>
          <p:nvPr/>
        </p:nvPicPr>
        <p:blipFill>
          <a:blip r:embed="rId1"/>
          <a:srcRect l="0" r="0" t="25" b="2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7131F">
              <a:alpha val="62000"/>
            </a:srgbClr>
          </a:solidFill>
          <a:ln w="12700">
            <a:solidFill>
              <a:srgbClr val="07131F">
                <a:alpha val="0"/>
              </a:srgbClr>
            </a:solidFill>
            <a:prstDash val="solid"/>
          </a:ln>
        </p:spPr>
      </p:sp>
      <p:sp>
        <p:nvSpPr>
          <p:cNvPr id="4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7131F">
              <a:alpha val="52000"/>
            </a:srgbClr>
          </a:solidFill>
          <a:ln w="12700">
            <a:solidFill>
              <a:srgbClr val="07131F">
                <a:alpha val="0"/>
              </a:srgbClr>
            </a:solidFill>
            <a:prstDash val="solid"/>
          </a:ln>
        </p:spPr>
      </p:sp>
      <p:sp>
        <p:nvSpPr>
          <p:cNvPr id="5" name="Shape 2"/>
          <p:cNvSpPr/>
          <p:nvPr/>
        </p:nvSpPr>
        <p:spPr>
          <a:xfrm>
            <a:off x="658368" y="658368"/>
            <a:ext cx="1572768" cy="256032"/>
          </a:xfrm>
          <a:prstGeom prst="roundRect">
            <a:avLst>
              <a:gd name="adj" fmla="val 50000"/>
            </a:avLst>
          </a:prstGeom>
          <a:solidFill>
            <a:srgbClr val="F3C35B"/>
          </a:solidFill>
          <a:ln w="8890">
            <a:solidFill>
              <a:srgbClr val="F3C35B">
                <a:alpha val="0"/>
              </a:srgbClr>
            </a:solidFill>
            <a:prstDash val="solid"/>
          </a:ln>
        </p:spPr>
      </p:sp>
      <p:sp>
        <p:nvSpPr>
          <p:cNvPr id="6" name="Text 3"/>
          <p:cNvSpPr txBox="1"/>
          <p:nvPr/>
        </p:nvSpPr>
        <p:spPr>
          <a:xfrm>
            <a:off x="768096" y="667512"/>
            <a:ext cx="135331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00" b="1" spc="60" kern="0" dirty="0">
                <a:solidFill>
                  <a:srgbClr val="07131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NORTH STAR</a:t>
            </a:r>
            <a:endParaRPr lang="en-US" sz="700" dirty="0"/>
          </a:p>
        </p:txBody>
      </p:sp>
      <p:sp>
        <p:nvSpPr>
          <p:cNvPr id="7" name="Text 4"/>
          <p:cNvSpPr txBox="1"/>
          <p:nvPr/>
        </p:nvSpPr>
        <p:spPr>
          <a:xfrm>
            <a:off x="658368" y="1353312"/>
            <a:ext cx="5257800" cy="140817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3200" b="1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TRANSPORTOS</a:t>
            </a:r>
            <a:endParaRPr lang="en-US" sz="3200" dirty="0"/>
          </a:p>
          <a:p>
            <a:pPr algn="l" indent="0" marL="0">
              <a:buNone/>
            </a:pPr>
            <a:r>
              <a:rPr lang="en-US" sz="3200" b="1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SOUTH AFRICA™</a:t>
            </a:r>
            <a:endParaRPr lang="en-US" sz="3200" dirty="0"/>
          </a:p>
        </p:txBody>
      </p:sp>
      <p:sp>
        <p:nvSpPr>
          <p:cNvPr id="8" name="Text 5"/>
          <p:cNvSpPr txBox="1"/>
          <p:nvPr/>
        </p:nvSpPr>
        <p:spPr>
          <a:xfrm>
            <a:off x="676656" y="2834640"/>
            <a:ext cx="4983480" cy="69494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DCE6E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digital operating environment for the national transport economy.</a:t>
            </a:r>
            <a:endParaRPr lang="en-US" sz="1400" dirty="0"/>
          </a:p>
        </p:txBody>
      </p:sp>
      <p:sp>
        <p:nvSpPr>
          <p:cNvPr id="9" name="Shape 6"/>
          <p:cNvSpPr/>
          <p:nvPr/>
        </p:nvSpPr>
        <p:spPr>
          <a:xfrm>
            <a:off x="676656" y="3950208"/>
            <a:ext cx="2240280" cy="256032"/>
          </a:xfrm>
          <a:prstGeom prst="roundRect">
            <a:avLst>
              <a:gd name="adj" fmla="val 50000"/>
            </a:avLst>
          </a:prstGeom>
          <a:solidFill>
            <a:srgbClr val="0E2435"/>
          </a:solidFill>
          <a:ln w="8890">
            <a:solidFill>
              <a:srgbClr val="0E2435">
                <a:alpha val="0"/>
              </a:srgbClr>
            </a:solidFill>
            <a:prstDash val="solid"/>
          </a:ln>
        </p:spPr>
      </p:sp>
      <p:sp>
        <p:nvSpPr>
          <p:cNvPr id="10" name="Text 7"/>
          <p:cNvSpPr txBox="1"/>
          <p:nvPr/>
        </p:nvSpPr>
        <p:spPr>
          <a:xfrm>
            <a:off x="786384" y="3959352"/>
            <a:ext cx="2020824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00" b="1" spc="60" kern="0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INTEGRATED TRANSPORT</a:t>
            </a:r>
            <a:endParaRPr lang="en-US" sz="700" dirty="0"/>
          </a:p>
        </p:txBody>
      </p:sp>
      <p:sp>
        <p:nvSpPr>
          <p:cNvPr id="11" name="Shape 8"/>
          <p:cNvSpPr/>
          <p:nvPr/>
        </p:nvSpPr>
        <p:spPr>
          <a:xfrm>
            <a:off x="3145536" y="3950208"/>
            <a:ext cx="2240280" cy="256032"/>
          </a:xfrm>
          <a:prstGeom prst="roundRect">
            <a:avLst>
              <a:gd name="adj" fmla="val 50000"/>
            </a:avLst>
          </a:prstGeom>
          <a:solidFill>
            <a:srgbClr val="0E2435"/>
          </a:solidFill>
          <a:ln w="8890">
            <a:solidFill>
              <a:srgbClr val="0E2435">
                <a:alpha val="0"/>
              </a:srgbClr>
            </a:solidFill>
            <a:prstDash val="solid"/>
          </a:ln>
        </p:spPr>
      </p:sp>
      <p:sp>
        <p:nvSpPr>
          <p:cNvPr id="12" name="Text 9"/>
          <p:cNvSpPr txBox="1"/>
          <p:nvPr/>
        </p:nvSpPr>
        <p:spPr>
          <a:xfrm>
            <a:off x="3255264" y="3959352"/>
            <a:ext cx="2020824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00" b="1" spc="60" kern="0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DIGITAL INFRASTRUCTURE</a:t>
            </a:r>
            <a:endParaRPr lang="en-US" sz="700" dirty="0"/>
          </a:p>
        </p:txBody>
      </p:sp>
      <p:sp>
        <p:nvSpPr>
          <p:cNvPr id="13" name="Shape 10"/>
          <p:cNvSpPr/>
          <p:nvPr/>
        </p:nvSpPr>
        <p:spPr>
          <a:xfrm>
            <a:off x="676656" y="4453128"/>
            <a:ext cx="2240280" cy="256032"/>
          </a:xfrm>
          <a:prstGeom prst="roundRect">
            <a:avLst>
              <a:gd name="adj" fmla="val 50000"/>
            </a:avLst>
          </a:prstGeom>
          <a:solidFill>
            <a:srgbClr val="0E2435"/>
          </a:solidFill>
          <a:ln w="8890">
            <a:solidFill>
              <a:srgbClr val="0E2435">
                <a:alpha val="0"/>
              </a:srgbClr>
            </a:solidFill>
            <a:prstDash val="solid"/>
          </a:ln>
        </p:spPr>
      </p:sp>
      <p:sp>
        <p:nvSpPr>
          <p:cNvPr id="14" name="Text 11"/>
          <p:cNvSpPr txBox="1"/>
          <p:nvPr/>
        </p:nvSpPr>
        <p:spPr>
          <a:xfrm>
            <a:off x="786384" y="4462272"/>
            <a:ext cx="2020824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00" b="1" spc="60" kern="0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NATIONAL INTELLIGENCE</a:t>
            </a:r>
            <a:endParaRPr lang="en-US" sz="700" dirty="0"/>
          </a:p>
        </p:txBody>
      </p:sp>
      <p:sp>
        <p:nvSpPr>
          <p:cNvPr id="15" name="Shape 12"/>
          <p:cNvSpPr/>
          <p:nvPr/>
        </p:nvSpPr>
        <p:spPr>
          <a:xfrm>
            <a:off x="3145536" y="4453128"/>
            <a:ext cx="2240280" cy="256032"/>
          </a:xfrm>
          <a:prstGeom prst="roundRect">
            <a:avLst>
              <a:gd name="adj" fmla="val 50000"/>
            </a:avLst>
          </a:prstGeom>
          <a:solidFill>
            <a:srgbClr val="F3C35B"/>
          </a:solidFill>
          <a:ln w="8890">
            <a:solidFill>
              <a:srgbClr val="F3C35B">
                <a:alpha val="0"/>
              </a:srgbClr>
            </a:solidFill>
            <a:prstDash val="solid"/>
          </a:ln>
        </p:spPr>
      </p:sp>
      <p:sp>
        <p:nvSpPr>
          <p:cNvPr id="16" name="Text 13"/>
          <p:cNvSpPr txBox="1"/>
          <p:nvPr/>
        </p:nvSpPr>
        <p:spPr>
          <a:xfrm>
            <a:off x="3255264" y="4462272"/>
            <a:ext cx="2020824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00" b="1" spc="60" kern="0" dirty="0">
                <a:solidFill>
                  <a:srgbClr val="07131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ECONOMIC COMPETITIVENESS</a:t>
            </a:r>
            <a:endParaRPr lang="en-US" sz="700" dirty="0"/>
          </a:p>
        </p:txBody>
      </p:sp>
      <p:sp>
        <p:nvSpPr>
          <p:cNvPr id="17" name="Text 14"/>
          <p:cNvSpPr txBox="1"/>
          <p:nvPr/>
        </p:nvSpPr>
        <p:spPr>
          <a:xfrm>
            <a:off x="685800" y="5349240"/>
            <a:ext cx="30175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120" b="1" spc="110" kern="0" dirty="0">
                <a:solidFill>
                  <a:srgbClr val="45D9E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SPACHEE × ISIIVUNO</a:t>
            </a:r>
            <a:endParaRPr lang="en-US" sz="1120" dirty="0"/>
          </a:p>
        </p:txBody>
      </p:sp>
      <p:sp>
        <p:nvSpPr>
          <p:cNvPr id="18" name="Text 15"/>
          <p:cNvSpPr txBox="1"/>
          <p:nvPr/>
        </p:nvSpPr>
        <p:spPr>
          <a:xfrm>
            <a:off x="685800" y="5687568"/>
            <a:ext cx="5120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920" b="1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Initial strategic engagement with the Department of Transport</a:t>
            </a:r>
            <a:endParaRPr lang="en-US" sz="920" dirty="0"/>
          </a:p>
          <a:p>
            <a:pPr algn="l" indent="0" marL="0">
              <a:buNone/>
            </a:pPr>
            <a:r>
              <a:rPr lang="en-US" sz="920" b="1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Republic of South Africa</a:t>
            </a:r>
            <a:endParaRPr lang="en-US" sz="920" dirty="0"/>
          </a:p>
        </p:txBody>
      </p:sp>
      <p:sp>
        <p:nvSpPr>
          <p:cNvPr id="19" name="Text 16"/>
          <p:cNvSpPr txBox="1"/>
          <p:nvPr/>
        </p:nvSpPr>
        <p:spPr>
          <a:xfrm>
            <a:off x="6446520" y="5742432"/>
            <a:ext cx="49834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1020" b="1" spc="100" kern="0" dirty="0">
                <a:solidFill>
                  <a:srgbClr val="F3C35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INTEGRATED. INTELLIGENT. SAFE. COMPETITIVE.</a:t>
            </a:r>
            <a:endParaRPr lang="en-US" sz="1020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411480"/>
            <a:ext cx="43891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720" b="1" spc="200" kern="0" dirty="0">
                <a:solidFill>
                  <a:srgbClr val="45D9E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30 / REFERENCES</a:t>
            </a:r>
            <a:endParaRPr lang="en-US" sz="720" dirty="0"/>
          </a:p>
        </p:txBody>
      </p:sp>
      <p:sp>
        <p:nvSpPr>
          <p:cNvPr id="3" name="Text 1"/>
          <p:cNvSpPr txBox="1"/>
          <p:nvPr/>
        </p:nvSpPr>
        <p:spPr>
          <a:xfrm>
            <a:off x="640080" y="758952"/>
            <a:ext cx="1097280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2550" b="1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Source base and strategic references</a:t>
            </a:r>
            <a:endParaRPr lang="en-US" sz="2550" dirty="0"/>
          </a:p>
        </p:txBody>
      </p:sp>
      <p:sp>
        <p:nvSpPr>
          <p:cNvPr id="4" name="Text 2"/>
          <p:cNvSpPr txBox="1"/>
          <p:nvPr/>
        </p:nvSpPr>
        <p:spPr>
          <a:xfrm>
            <a:off x="658368" y="1536192"/>
            <a:ext cx="1024128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150" dirty="0">
                <a:solidFill>
                  <a:srgbClr val="A9BAC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Selected public-sector sources used to anchor the strategic context and policy targets in this presentation.</a:t>
            </a:r>
            <a:endParaRPr lang="en-US" sz="1150" dirty="0"/>
          </a:p>
        </p:txBody>
      </p:sp>
      <p:sp>
        <p:nvSpPr>
          <p:cNvPr id="5" name="Text 3"/>
          <p:cNvSpPr txBox="1"/>
          <p:nvPr/>
        </p:nvSpPr>
        <p:spPr>
          <a:xfrm>
            <a:off x="713232" y="2084832"/>
            <a:ext cx="3657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700" b="1" dirty="0">
                <a:solidFill>
                  <a:srgbClr val="F3C35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01</a:t>
            </a:r>
            <a:endParaRPr lang="en-US" sz="700" dirty="0"/>
          </a:p>
        </p:txBody>
      </p:sp>
      <p:sp>
        <p:nvSpPr>
          <p:cNvPr id="6" name="Text 4"/>
          <p:cNvSpPr txBox="1"/>
          <p:nvPr/>
        </p:nvSpPr>
        <p:spPr>
          <a:xfrm>
            <a:off x="1143000" y="2084832"/>
            <a:ext cx="20116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800" b="1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Department of Transport</a:t>
            </a:r>
            <a:endParaRPr lang="en-US" sz="800" dirty="0"/>
          </a:p>
        </p:txBody>
      </p:sp>
      <p:sp>
        <p:nvSpPr>
          <p:cNvPr id="7" name="Text 5"/>
          <p:cNvSpPr txBox="1"/>
          <p:nvPr/>
        </p:nvSpPr>
        <p:spPr>
          <a:xfrm>
            <a:off x="3200400" y="2084832"/>
            <a:ext cx="32461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780" b="1" dirty="0">
                <a:solidFill>
                  <a:srgbClr val="45D9E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Strategic Plan 2025–2030</a:t>
            </a:r>
            <a:endParaRPr lang="en-US" sz="780" dirty="0"/>
          </a:p>
        </p:txBody>
      </p:sp>
      <p:sp>
        <p:nvSpPr>
          <p:cNvPr id="8" name="Text 6"/>
          <p:cNvSpPr txBox="1"/>
          <p:nvPr/>
        </p:nvSpPr>
        <p:spPr>
          <a:xfrm>
            <a:off x="6583680" y="2084832"/>
            <a:ext cx="4754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710" dirty="0">
                <a:solidFill>
                  <a:srgbClr val="AABBC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Integrated transport mandate, innovation, multimodal planning and sector outcomes.</a:t>
            </a:r>
            <a:endParaRPr lang="en-US" sz="710" dirty="0"/>
          </a:p>
        </p:txBody>
      </p:sp>
      <p:sp>
        <p:nvSpPr>
          <p:cNvPr id="9" name="Shape 7"/>
          <p:cNvSpPr/>
          <p:nvPr/>
        </p:nvSpPr>
        <p:spPr>
          <a:xfrm>
            <a:off x="713232" y="2459736"/>
            <a:ext cx="10716768" cy="0"/>
          </a:xfrm>
          <a:prstGeom prst="line">
            <a:avLst/>
          </a:prstGeom>
          <a:noFill/>
          <a:ln w="8890">
            <a:solidFill>
              <a:srgbClr val="183649"/>
            </a:solidFill>
            <a:prstDash val="solid"/>
            <a:headEnd type="none"/>
            <a:tailEnd type="none"/>
          </a:ln>
        </p:spPr>
      </p:sp>
      <p:sp>
        <p:nvSpPr>
          <p:cNvPr id="10" name="Text 8"/>
          <p:cNvSpPr txBox="1"/>
          <p:nvPr/>
        </p:nvSpPr>
        <p:spPr>
          <a:xfrm>
            <a:off x="713232" y="2624328"/>
            <a:ext cx="3657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700" b="1" dirty="0">
                <a:solidFill>
                  <a:srgbClr val="F3C35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02</a:t>
            </a:r>
            <a:endParaRPr lang="en-US" sz="700" dirty="0"/>
          </a:p>
        </p:txBody>
      </p:sp>
      <p:sp>
        <p:nvSpPr>
          <p:cNvPr id="11" name="Text 9"/>
          <p:cNvSpPr txBox="1"/>
          <p:nvPr/>
        </p:nvSpPr>
        <p:spPr>
          <a:xfrm>
            <a:off x="1143000" y="2624328"/>
            <a:ext cx="20116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800" b="1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Department of Transport</a:t>
            </a:r>
            <a:endParaRPr lang="en-US" sz="800" dirty="0"/>
          </a:p>
        </p:txBody>
      </p:sp>
      <p:sp>
        <p:nvSpPr>
          <p:cNvPr id="12" name="Text 10"/>
          <p:cNvSpPr txBox="1"/>
          <p:nvPr/>
        </p:nvSpPr>
        <p:spPr>
          <a:xfrm>
            <a:off x="3200400" y="2624328"/>
            <a:ext cx="32461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780" b="1" dirty="0">
                <a:solidFill>
                  <a:srgbClr val="45D9E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Annual Performance Plan 2026/27</a:t>
            </a:r>
            <a:endParaRPr lang="en-US" sz="780" dirty="0"/>
          </a:p>
        </p:txBody>
      </p:sp>
      <p:sp>
        <p:nvSpPr>
          <p:cNvPr id="13" name="Text 11"/>
          <p:cNvSpPr txBox="1"/>
          <p:nvPr/>
        </p:nvSpPr>
        <p:spPr>
          <a:xfrm>
            <a:off x="6583680" y="2624328"/>
            <a:ext cx="4754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710" dirty="0">
                <a:solidFill>
                  <a:srgbClr val="AABBC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Current programme priorities and implementation context.</a:t>
            </a:r>
            <a:endParaRPr lang="en-US" sz="710" dirty="0"/>
          </a:p>
        </p:txBody>
      </p:sp>
      <p:sp>
        <p:nvSpPr>
          <p:cNvPr id="14" name="Shape 12"/>
          <p:cNvSpPr/>
          <p:nvPr/>
        </p:nvSpPr>
        <p:spPr>
          <a:xfrm>
            <a:off x="713232" y="2999232"/>
            <a:ext cx="10716768" cy="0"/>
          </a:xfrm>
          <a:prstGeom prst="line">
            <a:avLst/>
          </a:prstGeom>
          <a:noFill/>
          <a:ln w="8890">
            <a:solidFill>
              <a:srgbClr val="183649"/>
            </a:solidFill>
            <a:prstDash val="solid"/>
            <a:headEnd type="none"/>
            <a:tailEnd type="none"/>
          </a:ln>
        </p:spPr>
      </p:sp>
      <p:sp>
        <p:nvSpPr>
          <p:cNvPr id="15" name="Text 13"/>
          <p:cNvSpPr txBox="1"/>
          <p:nvPr/>
        </p:nvSpPr>
        <p:spPr>
          <a:xfrm>
            <a:off x="713232" y="3163824"/>
            <a:ext cx="3657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700" b="1" dirty="0">
                <a:solidFill>
                  <a:srgbClr val="F3C35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03</a:t>
            </a:r>
            <a:endParaRPr lang="en-US" sz="700" dirty="0"/>
          </a:p>
        </p:txBody>
      </p:sp>
      <p:sp>
        <p:nvSpPr>
          <p:cNvPr id="16" name="Text 14"/>
          <p:cNvSpPr txBox="1"/>
          <p:nvPr/>
        </p:nvSpPr>
        <p:spPr>
          <a:xfrm>
            <a:off x="1143000" y="3163824"/>
            <a:ext cx="20116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800" b="1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Minister of Transport</a:t>
            </a:r>
            <a:endParaRPr lang="en-US" sz="800" dirty="0"/>
          </a:p>
        </p:txBody>
      </p:sp>
      <p:sp>
        <p:nvSpPr>
          <p:cNvPr id="17" name="Text 15"/>
          <p:cNvSpPr txBox="1"/>
          <p:nvPr/>
        </p:nvSpPr>
        <p:spPr>
          <a:xfrm>
            <a:off x="3200400" y="3163824"/>
            <a:ext cx="32461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780" b="1" dirty="0">
                <a:solidFill>
                  <a:srgbClr val="45D9E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Budget Vote 2025/26</a:t>
            </a:r>
            <a:endParaRPr lang="en-US" sz="780" dirty="0"/>
          </a:p>
        </p:txBody>
      </p:sp>
      <p:sp>
        <p:nvSpPr>
          <p:cNvPr id="18" name="Text 16"/>
          <p:cNvSpPr txBox="1"/>
          <p:nvPr/>
        </p:nvSpPr>
        <p:spPr>
          <a:xfrm>
            <a:off x="6583680" y="3163824"/>
            <a:ext cx="4754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710" dirty="0">
                <a:solidFill>
                  <a:srgbClr val="AABBC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Rail, port and aviation policy-term targets.</a:t>
            </a:r>
            <a:endParaRPr lang="en-US" sz="710" dirty="0"/>
          </a:p>
        </p:txBody>
      </p:sp>
      <p:sp>
        <p:nvSpPr>
          <p:cNvPr id="19" name="Shape 17"/>
          <p:cNvSpPr/>
          <p:nvPr/>
        </p:nvSpPr>
        <p:spPr>
          <a:xfrm>
            <a:off x="713232" y="3538728"/>
            <a:ext cx="10716768" cy="0"/>
          </a:xfrm>
          <a:prstGeom prst="line">
            <a:avLst/>
          </a:prstGeom>
          <a:noFill/>
          <a:ln w="8890">
            <a:solidFill>
              <a:srgbClr val="183649"/>
            </a:solidFill>
            <a:prstDash val="solid"/>
            <a:headEnd type="none"/>
            <a:tailEnd type="none"/>
          </a:ln>
        </p:spPr>
      </p:sp>
      <p:sp>
        <p:nvSpPr>
          <p:cNvPr id="20" name="Text 18"/>
          <p:cNvSpPr txBox="1"/>
          <p:nvPr/>
        </p:nvSpPr>
        <p:spPr>
          <a:xfrm>
            <a:off x="713232" y="3703320"/>
            <a:ext cx="3657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700" b="1" dirty="0">
                <a:solidFill>
                  <a:srgbClr val="F3C35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04</a:t>
            </a:r>
            <a:endParaRPr lang="en-US" sz="700" dirty="0"/>
          </a:p>
        </p:txBody>
      </p:sp>
      <p:sp>
        <p:nvSpPr>
          <p:cNvPr id="21" name="Text 19"/>
          <p:cNvSpPr txBox="1"/>
          <p:nvPr/>
        </p:nvSpPr>
        <p:spPr>
          <a:xfrm>
            <a:off x="1143000" y="3703320"/>
            <a:ext cx="20116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800" b="1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Department of Transport / Cabinet</a:t>
            </a:r>
            <a:endParaRPr lang="en-US" sz="800" dirty="0"/>
          </a:p>
        </p:txBody>
      </p:sp>
      <p:sp>
        <p:nvSpPr>
          <p:cNvPr id="22" name="Text 20"/>
          <p:cNvSpPr txBox="1"/>
          <p:nvPr/>
        </p:nvSpPr>
        <p:spPr>
          <a:xfrm>
            <a:off x="3200400" y="3703320"/>
            <a:ext cx="32461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780" b="1" dirty="0">
                <a:solidFill>
                  <a:srgbClr val="45D9E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Draft National Rail Master Plan, 2026</a:t>
            </a:r>
            <a:endParaRPr lang="en-US" sz="780" dirty="0"/>
          </a:p>
        </p:txBody>
      </p:sp>
      <p:sp>
        <p:nvSpPr>
          <p:cNvPr id="23" name="Text 21"/>
          <p:cNvSpPr txBox="1"/>
          <p:nvPr/>
        </p:nvSpPr>
        <p:spPr>
          <a:xfrm>
            <a:off x="6583680" y="3703320"/>
            <a:ext cx="4754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710" dirty="0">
                <a:solidFill>
                  <a:srgbClr val="AABBC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Long-term passenger and freight rail modernisation framework.</a:t>
            </a:r>
            <a:endParaRPr lang="en-US" sz="710" dirty="0"/>
          </a:p>
        </p:txBody>
      </p:sp>
      <p:sp>
        <p:nvSpPr>
          <p:cNvPr id="24" name="Shape 22"/>
          <p:cNvSpPr/>
          <p:nvPr/>
        </p:nvSpPr>
        <p:spPr>
          <a:xfrm>
            <a:off x="713232" y="4078224"/>
            <a:ext cx="10716768" cy="0"/>
          </a:xfrm>
          <a:prstGeom prst="line">
            <a:avLst/>
          </a:prstGeom>
          <a:noFill/>
          <a:ln w="8890">
            <a:solidFill>
              <a:srgbClr val="183649"/>
            </a:solidFill>
            <a:prstDash val="solid"/>
            <a:headEnd type="none"/>
            <a:tailEnd type="none"/>
          </a:ln>
        </p:spPr>
      </p:sp>
      <p:sp>
        <p:nvSpPr>
          <p:cNvPr id="25" name="Text 23"/>
          <p:cNvSpPr txBox="1"/>
          <p:nvPr/>
        </p:nvSpPr>
        <p:spPr>
          <a:xfrm>
            <a:off x="713232" y="4242816"/>
            <a:ext cx="3657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700" b="1" dirty="0">
                <a:solidFill>
                  <a:srgbClr val="F3C35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05</a:t>
            </a:r>
            <a:endParaRPr lang="en-US" sz="700" dirty="0"/>
          </a:p>
        </p:txBody>
      </p:sp>
      <p:sp>
        <p:nvSpPr>
          <p:cNvPr id="26" name="Text 24"/>
          <p:cNvSpPr txBox="1"/>
          <p:nvPr/>
        </p:nvSpPr>
        <p:spPr>
          <a:xfrm>
            <a:off x="1143000" y="4242816"/>
            <a:ext cx="20116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800" b="1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Minister of Transport</a:t>
            </a:r>
            <a:endParaRPr lang="en-US" sz="800" dirty="0"/>
          </a:p>
        </p:txBody>
      </p:sp>
      <p:sp>
        <p:nvSpPr>
          <p:cNvPr id="27" name="Text 25"/>
          <p:cNvSpPr txBox="1"/>
          <p:nvPr/>
        </p:nvSpPr>
        <p:spPr>
          <a:xfrm>
            <a:off x="3200400" y="4242816"/>
            <a:ext cx="32461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780" b="1" dirty="0">
                <a:solidFill>
                  <a:srgbClr val="45D9E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Africa Rail Convention, 8 July 2026</a:t>
            </a:r>
            <a:endParaRPr lang="en-US" sz="780" dirty="0"/>
          </a:p>
        </p:txBody>
      </p:sp>
      <p:sp>
        <p:nvSpPr>
          <p:cNvPr id="28" name="Text 26"/>
          <p:cNvSpPr txBox="1"/>
          <p:nvPr/>
        </p:nvSpPr>
        <p:spPr>
          <a:xfrm>
            <a:off x="6583680" y="4242816"/>
            <a:ext cx="4754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710" dirty="0">
                <a:solidFill>
                  <a:srgbClr val="AABBC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100M+ passenger journeys, 600M ambition, freight rail reform and 250Mt ambition.</a:t>
            </a:r>
            <a:endParaRPr lang="en-US" sz="710" dirty="0"/>
          </a:p>
        </p:txBody>
      </p:sp>
      <p:sp>
        <p:nvSpPr>
          <p:cNvPr id="29" name="Shape 27"/>
          <p:cNvSpPr/>
          <p:nvPr/>
        </p:nvSpPr>
        <p:spPr>
          <a:xfrm>
            <a:off x="713232" y="4617720"/>
            <a:ext cx="10716768" cy="0"/>
          </a:xfrm>
          <a:prstGeom prst="line">
            <a:avLst/>
          </a:prstGeom>
          <a:noFill/>
          <a:ln w="8890">
            <a:solidFill>
              <a:srgbClr val="183649"/>
            </a:solidFill>
            <a:prstDash val="solid"/>
            <a:headEnd type="none"/>
            <a:tailEnd type="none"/>
          </a:ln>
        </p:spPr>
      </p:sp>
      <p:sp>
        <p:nvSpPr>
          <p:cNvPr id="30" name="Text 28"/>
          <p:cNvSpPr txBox="1"/>
          <p:nvPr/>
        </p:nvSpPr>
        <p:spPr>
          <a:xfrm>
            <a:off x="713232" y="4782312"/>
            <a:ext cx="3657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700" b="1" dirty="0">
                <a:solidFill>
                  <a:srgbClr val="F3C35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06</a:t>
            </a:r>
            <a:endParaRPr lang="en-US" sz="700" dirty="0"/>
          </a:p>
        </p:txBody>
      </p:sp>
      <p:sp>
        <p:nvSpPr>
          <p:cNvPr id="31" name="Text 29"/>
          <p:cNvSpPr txBox="1"/>
          <p:nvPr/>
        </p:nvSpPr>
        <p:spPr>
          <a:xfrm>
            <a:off x="1143000" y="4782312"/>
            <a:ext cx="20116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800" b="1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Department of Transport</a:t>
            </a:r>
            <a:endParaRPr lang="en-US" sz="800" dirty="0"/>
          </a:p>
        </p:txBody>
      </p:sp>
      <p:sp>
        <p:nvSpPr>
          <p:cNvPr id="32" name="Text 30"/>
          <p:cNvSpPr txBox="1"/>
          <p:nvPr/>
        </p:nvSpPr>
        <p:spPr>
          <a:xfrm>
            <a:off x="3200400" y="4782312"/>
            <a:ext cx="32461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780" b="1" dirty="0">
                <a:solidFill>
                  <a:srgbClr val="45D9E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Roads Branch</a:t>
            </a:r>
            <a:endParaRPr lang="en-US" sz="780" dirty="0"/>
          </a:p>
        </p:txBody>
      </p:sp>
      <p:sp>
        <p:nvSpPr>
          <p:cNvPr id="33" name="Text 31"/>
          <p:cNvSpPr txBox="1"/>
          <p:nvPr/>
        </p:nvSpPr>
        <p:spPr>
          <a:xfrm>
            <a:off x="6583680" y="4782312"/>
            <a:ext cx="4754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710" dirty="0">
                <a:solidFill>
                  <a:srgbClr val="AABBC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Approx. 750,000 km national road-network scale.</a:t>
            </a:r>
            <a:endParaRPr lang="en-US" sz="710" dirty="0"/>
          </a:p>
        </p:txBody>
      </p:sp>
      <p:sp>
        <p:nvSpPr>
          <p:cNvPr id="34" name="Shape 32"/>
          <p:cNvSpPr/>
          <p:nvPr/>
        </p:nvSpPr>
        <p:spPr>
          <a:xfrm>
            <a:off x="713232" y="5157216"/>
            <a:ext cx="10716768" cy="0"/>
          </a:xfrm>
          <a:prstGeom prst="line">
            <a:avLst/>
          </a:prstGeom>
          <a:noFill/>
          <a:ln w="8890">
            <a:solidFill>
              <a:srgbClr val="183649"/>
            </a:solidFill>
            <a:prstDash val="solid"/>
            <a:headEnd type="none"/>
            <a:tailEnd type="none"/>
          </a:ln>
        </p:spPr>
      </p:sp>
      <p:sp>
        <p:nvSpPr>
          <p:cNvPr id="35" name="Text 33"/>
          <p:cNvSpPr txBox="1"/>
          <p:nvPr/>
        </p:nvSpPr>
        <p:spPr>
          <a:xfrm>
            <a:off x="713232" y="5321808"/>
            <a:ext cx="3657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700" b="1" dirty="0">
                <a:solidFill>
                  <a:srgbClr val="F3C35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07</a:t>
            </a:r>
            <a:endParaRPr lang="en-US" sz="700" dirty="0"/>
          </a:p>
        </p:txBody>
      </p:sp>
      <p:sp>
        <p:nvSpPr>
          <p:cNvPr id="36" name="Text 34"/>
          <p:cNvSpPr txBox="1"/>
          <p:nvPr/>
        </p:nvSpPr>
        <p:spPr>
          <a:xfrm>
            <a:off x="1143000" y="5321808"/>
            <a:ext cx="20116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800" b="1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Department of Transport / RTMC</a:t>
            </a:r>
            <a:endParaRPr lang="en-US" sz="800" dirty="0"/>
          </a:p>
        </p:txBody>
      </p:sp>
      <p:sp>
        <p:nvSpPr>
          <p:cNvPr id="37" name="Text 35"/>
          <p:cNvSpPr txBox="1"/>
          <p:nvPr/>
        </p:nvSpPr>
        <p:spPr>
          <a:xfrm>
            <a:off x="3200400" y="5321808"/>
            <a:ext cx="32461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780" b="1" dirty="0">
                <a:solidFill>
                  <a:srgbClr val="45D9E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National Road Safety Strategy 2016–2030</a:t>
            </a:r>
            <a:endParaRPr lang="en-US" sz="780" dirty="0"/>
          </a:p>
        </p:txBody>
      </p:sp>
      <p:sp>
        <p:nvSpPr>
          <p:cNvPr id="38" name="Text 36"/>
          <p:cNvSpPr txBox="1"/>
          <p:nvPr/>
        </p:nvSpPr>
        <p:spPr>
          <a:xfrm>
            <a:off x="6583680" y="5321808"/>
            <a:ext cx="4754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710" dirty="0">
                <a:solidFill>
                  <a:srgbClr val="AABBC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National road-safety direction and 2030 fatality-reduction objective.</a:t>
            </a:r>
            <a:endParaRPr lang="en-US" sz="710" dirty="0"/>
          </a:p>
        </p:txBody>
      </p:sp>
      <p:sp>
        <p:nvSpPr>
          <p:cNvPr id="39" name="Shape 37"/>
          <p:cNvSpPr/>
          <p:nvPr/>
        </p:nvSpPr>
        <p:spPr>
          <a:xfrm>
            <a:off x="713232" y="5696712"/>
            <a:ext cx="10716768" cy="0"/>
          </a:xfrm>
          <a:prstGeom prst="line">
            <a:avLst/>
          </a:prstGeom>
          <a:noFill/>
          <a:ln w="8890">
            <a:solidFill>
              <a:srgbClr val="183649"/>
            </a:solidFill>
            <a:prstDash val="solid"/>
            <a:headEnd type="none"/>
            <a:tailEnd type="none"/>
          </a:ln>
        </p:spPr>
      </p:sp>
      <p:sp>
        <p:nvSpPr>
          <p:cNvPr id="40" name="Text 38"/>
          <p:cNvSpPr txBox="1"/>
          <p:nvPr/>
        </p:nvSpPr>
        <p:spPr>
          <a:xfrm>
            <a:off x="731520" y="6053328"/>
            <a:ext cx="106070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10" i="1" dirty="0">
                <a:solidFill>
                  <a:srgbClr val="8CA0A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Presentation prepared as a strategic concept proposition. Detailed technical, legal, financial and procurement design remains subject to Department-led feasibility and applicable approvals.</a:t>
            </a:r>
            <a:endParaRPr lang="en-US" sz="71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92840" y="6592824"/>
            <a:ext cx="411480" cy="109728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 lIns="0" tIns="0" rIns="0" bIns="0"/>
          <a:lstStyle>
            <a:lvl1pPr>
              <a:defRPr sz="500">
                <a:solidFill>
                  <a:srgbClr val="7A8B9B"/>
                </a:solidFill>
                <a:latin typeface="Inter"/>
                <a:ea typeface="Inter"/>
                <a:cs typeface="Inter"/>
              </a:defRPr>
            </a:lvl1pPr>
          </a:lstStyle>
          <a:p>
            <a:pPr algn="r"/>
            <a:fld id="{F7021451-1387-4CA6-816F-3879F97B5CBC}" type="slidenum">
              <a:rPr b="0" lang="en-US"/>
              <a:t>33</a:t>
            </a:fld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411480"/>
            <a:ext cx="43891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720" b="1" spc="200" kern="0" dirty="0">
                <a:solidFill>
                  <a:srgbClr val="45D9E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03 / CURRENT-STATE DIAGNOSIS</a:t>
            </a:r>
            <a:endParaRPr lang="en-US" sz="720" dirty="0"/>
          </a:p>
        </p:txBody>
      </p:sp>
      <p:sp>
        <p:nvSpPr>
          <p:cNvPr id="3" name="Text 1"/>
          <p:cNvSpPr txBox="1"/>
          <p:nvPr/>
        </p:nvSpPr>
        <p:spPr>
          <a:xfrm>
            <a:off x="640080" y="758952"/>
            <a:ext cx="1097280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2550" b="1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core constraint is fragmentation — not absence of technology.</a:t>
            </a:r>
            <a:endParaRPr lang="en-US" sz="2550" dirty="0"/>
          </a:p>
        </p:txBody>
      </p:sp>
      <p:sp>
        <p:nvSpPr>
          <p:cNvPr id="4" name="Text 2"/>
          <p:cNvSpPr txBox="1"/>
          <p:nvPr/>
        </p:nvSpPr>
        <p:spPr>
          <a:xfrm>
            <a:off x="658368" y="1536192"/>
            <a:ext cx="1024128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150" dirty="0">
                <a:solidFill>
                  <a:srgbClr val="A9BAC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Digital systems have evolved by mode, operator, institution, sphere of government and technology generation.</a:t>
            </a:r>
            <a:endParaRPr lang="en-US" sz="1150" dirty="0"/>
          </a:p>
        </p:txBody>
      </p:sp>
      <p:sp>
        <p:nvSpPr>
          <p:cNvPr id="5" name="Shape 3"/>
          <p:cNvSpPr/>
          <p:nvPr/>
        </p:nvSpPr>
        <p:spPr>
          <a:xfrm>
            <a:off x="658368" y="2240280"/>
            <a:ext cx="2514600" cy="932688"/>
          </a:xfrm>
          <a:prstGeom prst="roundRect">
            <a:avLst>
              <a:gd name="adj" fmla="val 15686"/>
            </a:avLst>
          </a:prstGeom>
          <a:solidFill>
            <a:srgbClr val="0E2435"/>
          </a:solidFill>
          <a:ln w="8890">
            <a:solidFill>
              <a:srgbClr val="26465A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822960" y="2441448"/>
            <a:ext cx="493776" cy="493776"/>
          </a:xfrm>
          <a:prstGeom prst="ellipse">
            <a:avLst/>
          </a:prstGeom>
          <a:solidFill>
            <a:srgbClr val="45D9E6"/>
          </a:solidFill>
          <a:ln w="12700">
            <a:solidFill>
              <a:srgbClr val="45D9E6">
                <a:alpha val="0"/>
              </a:srgbClr>
            </a:solidFill>
            <a:prstDash val="solid"/>
          </a:ln>
        </p:spPr>
      </p:sp>
      <p:sp>
        <p:nvSpPr>
          <p:cNvPr id="7" name="Text 5"/>
          <p:cNvSpPr txBox="1"/>
          <p:nvPr/>
        </p:nvSpPr>
        <p:spPr>
          <a:xfrm>
            <a:off x="822960" y="2441448"/>
            <a:ext cx="493776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07131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01</a:t>
            </a:r>
            <a:endParaRPr lang="en-US" sz="800" dirty="0"/>
          </a:p>
        </p:txBody>
      </p:sp>
      <p:sp>
        <p:nvSpPr>
          <p:cNvPr id="8" name="Text 6"/>
          <p:cNvSpPr txBox="1"/>
          <p:nvPr/>
        </p:nvSpPr>
        <p:spPr>
          <a:xfrm>
            <a:off x="1444752" y="2414016"/>
            <a:ext cx="149961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ROADS</a:t>
            </a:r>
            <a:endParaRPr lang="en-US" sz="900" dirty="0"/>
          </a:p>
        </p:txBody>
      </p:sp>
      <p:sp>
        <p:nvSpPr>
          <p:cNvPr id="9" name="Text 7"/>
          <p:cNvSpPr txBox="1"/>
          <p:nvPr/>
        </p:nvSpPr>
        <p:spPr>
          <a:xfrm>
            <a:off x="1444752" y="2706624"/>
            <a:ext cx="1517904" cy="2834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650" dirty="0">
                <a:solidFill>
                  <a:srgbClr val="93A7B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Separate data • separate workflows • limited cross-modal visibility</a:t>
            </a:r>
            <a:endParaRPr lang="en-US" sz="650" dirty="0"/>
          </a:p>
        </p:txBody>
      </p:sp>
      <p:sp>
        <p:nvSpPr>
          <p:cNvPr id="10" name="Shape 8"/>
          <p:cNvSpPr/>
          <p:nvPr/>
        </p:nvSpPr>
        <p:spPr>
          <a:xfrm>
            <a:off x="3447288" y="2240280"/>
            <a:ext cx="2514600" cy="932688"/>
          </a:xfrm>
          <a:prstGeom prst="roundRect">
            <a:avLst>
              <a:gd name="adj" fmla="val 15686"/>
            </a:avLst>
          </a:prstGeom>
          <a:solidFill>
            <a:srgbClr val="0E2435"/>
          </a:solidFill>
          <a:ln w="8890">
            <a:solidFill>
              <a:srgbClr val="26465A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3611880" y="2441448"/>
            <a:ext cx="493776" cy="493776"/>
          </a:xfrm>
          <a:prstGeom prst="ellipse">
            <a:avLst/>
          </a:prstGeom>
          <a:solidFill>
            <a:srgbClr val="0FB8A9"/>
          </a:solidFill>
          <a:ln w="12700">
            <a:solidFill>
              <a:srgbClr val="0FB8A9">
                <a:alpha val="0"/>
              </a:srgbClr>
            </a:solidFill>
            <a:prstDash val="solid"/>
          </a:ln>
        </p:spPr>
      </p:sp>
      <p:sp>
        <p:nvSpPr>
          <p:cNvPr id="12" name="Text 10"/>
          <p:cNvSpPr txBox="1"/>
          <p:nvPr/>
        </p:nvSpPr>
        <p:spPr>
          <a:xfrm>
            <a:off x="3611880" y="2441448"/>
            <a:ext cx="493776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07131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02</a:t>
            </a:r>
            <a:endParaRPr lang="en-US" sz="800" dirty="0"/>
          </a:p>
        </p:txBody>
      </p:sp>
      <p:sp>
        <p:nvSpPr>
          <p:cNvPr id="13" name="Text 11"/>
          <p:cNvSpPr txBox="1"/>
          <p:nvPr/>
        </p:nvSpPr>
        <p:spPr>
          <a:xfrm>
            <a:off x="4233672" y="2414016"/>
            <a:ext cx="149961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PASSENGER RAIL</a:t>
            </a:r>
            <a:endParaRPr lang="en-US" sz="900" dirty="0"/>
          </a:p>
        </p:txBody>
      </p:sp>
      <p:sp>
        <p:nvSpPr>
          <p:cNvPr id="14" name="Text 12"/>
          <p:cNvSpPr txBox="1"/>
          <p:nvPr/>
        </p:nvSpPr>
        <p:spPr>
          <a:xfrm>
            <a:off x="4233672" y="2706624"/>
            <a:ext cx="1517904" cy="2834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650" dirty="0">
                <a:solidFill>
                  <a:srgbClr val="93A7B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Separate data • separate workflows • limited cross-modal visibility</a:t>
            </a:r>
            <a:endParaRPr lang="en-US" sz="650" dirty="0"/>
          </a:p>
        </p:txBody>
      </p:sp>
      <p:sp>
        <p:nvSpPr>
          <p:cNvPr id="15" name="Shape 13"/>
          <p:cNvSpPr/>
          <p:nvPr/>
        </p:nvSpPr>
        <p:spPr>
          <a:xfrm>
            <a:off x="6236208" y="2240280"/>
            <a:ext cx="2514600" cy="932688"/>
          </a:xfrm>
          <a:prstGeom prst="roundRect">
            <a:avLst>
              <a:gd name="adj" fmla="val 15686"/>
            </a:avLst>
          </a:prstGeom>
          <a:solidFill>
            <a:srgbClr val="0E2435"/>
          </a:solidFill>
          <a:ln w="8890">
            <a:solidFill>
              <a:srgbClr val="26465A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6400800" y="2441448"/>
            <a:ext cx="493776" cy="493776"/>
          </a:xfrm>
          <a:prstGeom prst="ellipse">
            <a:avLst/>
          </a:prstGeom>
          <a:solidFill>
            <a:srgbClr val="F3C35B"/>
          </a:solidFill>
          <a:ln w="12700">
            <a:solidFill>
              <a:srgbClr val="F3C35B">
                <a:alpha val="0"/>
              </a:srgbClr>
            </a:solidFill>
            <a:prstDash val="solid"/>
          </a:ln>
        </p:spPr>
      </p:sp>
      <p:sp>
        <p:nvSpPr>
          <p:cNvPr id="17" name="Text 15"/>
          <p:cNvSpPr txBox="1"/>
          <p:nvPr/>
        </p:nvSpPr>
        <p:spPr>
          <a:xfrm>
            <a:off x="6400800" y="2441448"/>
            <a:ext cx="493776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07131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03</a:t>
            </a:r>
            <a:endParaRPr lang="en-US" sz="800" dirty="0"/>
          </a:p>
        </p:txBody>
      </p:sp>
      <p:sp>
        <p:nvSpPr>
          <p:cNvPr id="18" name="Text 16"/>
          <p:cNvSpPr txBox="1"/>
          <p:nvPr/>
        </p:nvSpPr>
        <p:spPr>
          <a:xfrm>
            <a:off x="7022592" y="2414016"/>
            <a:ext cx="149961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FREIGHT RAIL</a:t>
            </a:r>
            <a:endParaRPr lang="en-US" sz="900" dirty="0"/>
          </a:p>
        </p:txBody>
      </p:sp>
      <p:sp>
        <p:nvSpPr>
          <p:cNvPr id="19" name="Text 17"/>
          <p:cNvSpPr txBox="1"/>
          <p:nvPr/>
        </p:nvSpPr>
        <p:spPr>
          <a:xfrm>
            <a:off x="7022592" y="2706624"/>
            <a:ext cx="1517904" cy="2834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650" dirty="0">
                <a:solidFill>
                  <a:srgbClr val="93A7B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Separate data • separate workflows • limited cross-modal visibility</a:t>
            </a:r>
            <a:endParaRPr lang="en-US" sz="650" dirty="0"/>
          </a:p>
        </p:txBody>
      </p:sp>
      <p:sp>
        <p:nvSpPr>
          <p:cNvPr id="20" name="Shape 18"/>
          <p:cNvSpPr/>
          <p:nvPr/>
        </p:nvSpPr>
        <p:spPr>
          <a:xfrm>
            <a:off x="9025128" y="2240280"/>
            <a:ext cx="2514600" cy="932688"/>
          </a:xfrm>
          <a:prstGeom prst="roundRect">
            <a:avLst>
              <a:gd name="adj" fmla="val 15686"/>
            </a:avLst>
          </a:prstGeom>
          <a:solidFill>
            <a:srgbClr val="0E2435"/>
          </a:solidFill>
          <a:ln w="8890">
            <a:solidFill>
              <a:srgbClr val="26465A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9189720" y="2441448"/>
            <a:ext cx="493776" cy="493776"/>
          </a:xfrm>
          <a:prstGeom prst="ellipse">
            <a:avLst/>
          </a:prstGeom>
          <a:solidFill>
            <a:srgbClr val="2AB56F"/>
          </a:solidFill>
          <a:ln w="12700">
            <a:solidFill>
              <a:srgbClr val="2AB56F">
                <a:alpha val="0"/>
              </a:srgbClr>
            </a:solidFill>
            <a:prstDash val="solid"/>
          </a:ln>
        </p:spPr>
      </p:sp>
      <p:sp>
        <p:nvSpPr>
          <p:cNvPr id="22" name="Text 20"/>
          <p:cNvSpPr txBox="1"/>
          <p:nvPr/>
        </p:nvSpPr>
        <p:spPr>
          <a:xfrm>
            <a:off x="9189720" y="2441448"/>
            <a:ext cx="493776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07131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04</a:t>
            </a:r>
            <a:endParaRPr lang="en-US" sz="800" dirty="0"/>
          </a:p>
        </p:txBody>
      </p:sp>
      <p:sp>
        <p:nvSpPr>
          <p:cNvPr id="23" name="Text 21"/>
          <p:cNvSpPr txBox="1"/>
          <p:nvPr/>
        </p:nvSpPr>
        <p:spPr>
          <a:xfrm>
            <a:off x="9811512" y="2414016"/>
            <a:ext cx="149961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TAXI</a:t>
            </a:r>
            <a:endParaRPr lang="en-US" sz="900" dirty="0"/>
          </a:p>
        </p:txBody>
      </p:sp>
      <p:sp>
        <p:nvSpPr>
          <p:cNvPr id="24" name="Text 22"/>
          <p:cNvSpPr txBox="1"/>
          <p:nvPr/>
        </p:nvSpPr>
        <p:spPr>
          <a:xfrm>
            <a:off x="9811512" y="2706624"/>
            <a:ext cx="1517904" cy="2834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650" dirty="0">
                <a:solidFill>
                  <a:srgbClr val="93A7B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Separate data • separate workflows • limited cross-modal visibility</a:t>
            </a:r>
            <a:endParaRPr lang="en-US" sz="650" dirty="0"/>
          </a:p>
        </p:txBody>
      </p:sp>
      <p:sp>
        <p:nvSpPr>
          <p:cNvPr id="25" name="Shape 23"/>
          <p:cNvSpPr/>
          <p:nvPr/>
        </p:nvSpPr>
        <p:spPr>
          <a:xfrm>
            <a:off x="658368" y="3447288"/>
            <a:ext cx="2514600" cy="932688"/>
          </a:xfrm>
          <a:prstGeom prst="roundRect">
            <a:avLst>
              <a:gd name="adj" fmla="val 15686"/>
            </a:avLst>
          </a:prstGeom>
          <a:solidFill>
            <a:srgbClr val="10283B"/>
          </a:solidFill>
          <a:ln w="8890">
            <a:solidFill>
              <a:srgbClr val="26465A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822960" y="3648456"/>
            <a:ext cx="493776" cy="493776"/>
          </a:xfrm>
          <a:prstGeom prst="ellipse">
            <a:avLst/>
          </a:prstGeom>
          <a:solidFill>
            <a:srgbClr val="45D9E6"/>
          </a:solidFill>
          <a:ln w="12700">
            <a:solidFill>
              <a:srgbClr val="45D9E6">
                <a:alpha val="0"/>
              </a:srgbClr>
            </a:solidFill>
            <a:prstDash val="solid"/>
          </a:ln>
        </p:spPr>
      </p:sp>
      <p:sp>
        <p:nvSpPr>
          <p:cNvPr id="27" name="Text 25"/>
          <p:cNvSpPr txBox="1"/>
          <p:nvPr/>
        </p:nvSpPr>
        <p:spPr>
          <a:xfrm>
            <a:off x="822960" y="3648456"/>
            <a:ext cx="493776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07131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05</a:t>
            </a:r>
            <a:endParaRPr lang="en-US" sz="800" dirty="0"/>
          </a:p>
        </p:txBody>
      </p:sp>
      <p:sp>
        <p:nvSpPr>
          <p:cNvPr id="28" name="Text 26"/>
          <p:cNvSpPr txBox="1"/>
          <p:nvPr/>
        </p:nvSpPr>
        <p:spPr>
          <a:xfrm>
            <a:off x="1444752" y="3621024"/>
            <a:ext cx="149961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BUS / BRT</a:t>
            </a:r>
            <a:endParaRPr lang="en-US" sz="900" dirty="0"/>
          </a:p>
        </p:txBody>
      </p:sp>
      <p:sp>
        <p:nvSpPr>
          <p:cNvPr id="29" name="Text 27"/>
          <p:cNvSpPr txBox="1"/>
          <p:nvPr/>
        </p:nvSpPr>
        <p:spPr>
          <a:xfrm>
            <a:off x="1444752" y="3913632"/>
            <a:ext cx="1517904" cy="2834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650" dirty="0">
                <a:solidFill>
                  <a:srgbClr val="93A7B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Separate data • separate workflows • limited cross-modal visibility</a:t>
            </a:r>
            <a:endParaRPr lang="en-US" sz="650" dirty="0"/>
          </a:p>
        </p:txBody>
      </p:sp>
      <p:sp>
        <p:nvSpPr>
          <p:cNvPr id="30" name="Shape 28"/>
          <p:cNvSpPr/>
          <p:nvPr/>
        </p:nvSpPr>
        <p:spPr>
          <a:xfrm>
            <a:off x="3447288" y="3447288"/>
            <a:ext cx="2514600" cy="932688"/>
          </a:xfrm>
          <a:prstGeom prst="roundRect">
            <a:avLst>
              <a:gd name="adj" fmla="val 15686"/>
            </a:avLst>
          </a:prstGeom>
          <a:solidFill>
            <a:srgbClr val="10283B"/>
          </a:solidFill>
          <a:ln w="8890">
            <a:solidFill>
              <a:srgbClr val="26465A"/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3611880" y="3648456"/>
            <a:ext cx="493776" cy="493776"/>
          </a:xfrm>
          <a:prstGeom prst="ellipse">
            <a:avLst/>
          </a:prstGeom>
          <a:solidFill>
            <a:srgbClr val="0FB8A9"/>
          </a:solidFill>
          <a:ln w="12700">
            <a:solidFill>
              <a:srgbClr val="0FB8A9">
                <a:alpha val="0"/>
              </a:srgbClr>
            </a:solidFill>
            <a:prstDash val="solid"/>
          </a:ln>
        </p:spPr>
      </p:sp>
      <p:sp>
        <p:nvSpPr>
          <p:cNvPr id="32" name="Text 30"/>
          <p:cNvSpPr txBox="1"/>
          <p:nvPr/>
        </p:nvSpPr>
        <p:spPr>
          <a:xfrm>
            <a:off x="3611880" y="3648456"/>
            <a:ext cx="493776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07131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06</a:t>
            </a:r>
            <a:endParaRPr lang="en-US" sz="800" dirty="0"/>
          </a:p>
        </p:txBody>
      </p:sp>
      <p:sp>
        <p:nvSpPr>
          <p:cNvPr id="33" name="Text 31"/>
          <p:cNvSpPr txBox="1"/>
          <p:nvPr/>
        </p:nvSpPr>
        <p:spPr>
          <a:xfrm>
            <a:off x="4233672" y="3621024"/>
            <a:ext cx="149961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PORTS</a:t>
            </a:r>
            <a:endParaRPr lang="en-US" sz="900" dirty="0"/>
          </a:p>
        </p:txBody>
      </p:sp>
      <p:sp>
        <p:nvSpPr>
          <p:cNvPr id="34" name="Text 32"/>
          <p:cNvSpPr txBox="1"/>
          <p:nvPr/>
        </p:nvSpPr>
        <p:spPr>
          <a:xfrm>
            <a:off x="4233672" y="3913632"/>
            <a:ext cx="1517904" cy="2834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650" dirty="0">
                <a:solidFill>
                  <a:srgbClr val="93A7B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Separate data • separate workflows • limited cross-modal visibility</a:t>
            </a:r>
            <a:endParaRPr lang="en-US" sz="650" dirty="0"/>
          </a:p>
        </p:txBody>
      </p:sp>
      <p:sp>
        <p:nvSpPr>
          <p:cNvPr id="35" name="Shape 33"/>
          <p:cNvSpPr/>
          <p:nvPr/>
        </p:nvSpPr>
        <p:spPr>
          <a:xfrm>
            <a:off x="6236208" y="3447288"/>
            <a:ext cx="2514600" cy="932688"/>
          </a:xfrm>
          <a:prstGeom prst="roundRect">
            <a:avLst>
              <a:gd name="adj" fmla="val 15686"/>
            </a:avLst>
          </a:prstGeom>
          <a:solidFill>
            <a:srgbClr val="10283B"/>
          </a:solidFill>
          <a:ln w="8890">
            <a:solidFill>
              <a:srgbClr val="26465A"/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6400800" y="3648456"/>
            <a:ext cx="493776" cy="493776"/>
          </a:xfrm>
          <a:prstGeom prst="ellipse">
            <a:avLst/>
          </a:prstGeom>
          <a:solidFill>
            <a:srgbClr val="F3C35B"/>
          </a:solidFill>
          <a:ln w="12700">
            <a:solidFill>
              <a:srgbClr val="F3C35B">
                <a:alpha val="0"/>
              </a:srgbClr>
            </a:solidFill>
            <a:prstDash val="solid"/>
          </a:ln>
        </p:spPr>
      </p:sp>
      <p:sp>
        <p:nvSpPr>
          <p:cNvPr id="37" name="Text 35"/>
          <p:cNvSpPr txBox="1"/>
          <p:nvPr/>
        </p:nvSpPr>
        <p:spPr>
          <a:xfrm>
            <a:off x="6400800" y="3648456"/>
            <a:ext cx="493776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07131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07</a:t>
            </a:r>
            <a:endParaRPr lang="en-US" sz="800" dirty="0"/>
          </a:p>
        </p:txBody>
      </p:sp>
      <p:sp>
        <p:nvSpPr>
          <p:cNvPr id="38" name="Text 36"/>
          <p:cNvSpPr txBox="1"/>
          <p:nvPr/>
        </p:nvSpPr>
        <p:spPr>
          <a:xfrm>
            <a:off x="7022592" y="3621024"/>
            <a:ext cx="149961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AVIATION</a:t>
            </a:r>
            <a:endParaRPr lang="en-US" sz="900" dirty="0"/>
          </a:p>
        </p:txBody>
      </p:sp>
      <p:sp>
        <p:nvSpPr>
          <p:cNvPr id="39" name="Text 37"/>
          <p:cNvSpPr txBox="1"/>
          <p:nvPr/>
        </p:nvSpPr>
        <p:spPr>
          <a:xfrm>
            <a:off x="7022592" y="3913632"/>
            <a:ext cx="1517904" cy="2834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650" dirty="0">
                <a:solidFill>
                  <a:srgbClr val="93A7B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Separate data • separate workflows • limited cross-modal visibility</a:t>
            </a:r>
            <a:endParaRPr lang="en-US" sz="650" dirty="0"/>
          </a:p>
        </p:txBody>
      </p:sp>
      <p:sp>
        <p:nvSpPr>
          <p:cNvPr id="40" name="Shape 38"/>
          <p:cNvSpPr/>
          <p:nvPr/>
        </p:nvSpPr>
        <p:spPr>
          <a:xfrm>
            <a:off x="9025128" y="3447288"/>
            <a:ext cx="2514600" cy="932688"/>
          </a:xfrm>
          <a:prstGeom prst="roundRect">
            <a:avLst>
              <a:gd name="adj" fmla="val 15686"/>
            </a:avLst>
          </a:prstGeom>
          <a:solidFill>
            <a:srgbClr val="10283B"/>
          </a:solidFill>
          <a:ln w="8890">
            <a:solidFill>
              <a:srgbClr val="26465A"/>
            </a:solidFill>
            <a:prstDash val="solid"/>
          </a:ln>
        </p:spPr>
      </p:sp>
      <p:sp>
        <p:nvSpPr>
          <p:cNvPr id="41" name="Shape 39"/>
          <p:cNvSpPr/>
          <p:nvPr/>
        </p:nvSpPr>
        <p:spPr>
          <a:xfrm>
            <a:off x="9189720" y="3648456"/>
            <a:ext cx="493776" cy="493776"/>
          </a:xfrm>
          <a:prstGeom prst="ellipse">
            <a:avLst/>
          </a:prstGeom>
          <a:solidFill>
            <a:srgbClr val="2AB56F"/>
          </a:solidFill>
          <a:ln w="12700">
            <a:solidFill>
              <a:srgbClr val="2AB56F">
                <a:alpha val="0"/>
              </a:srgbClr>
            </a:solidFill>
            <a:prstDash val="solid"/>
          </a:ln>
        </p:spPr>
      </p:sp>
      <p:sp>
        <p:nvSpPr>
          <p:cNvPr id="42" name="Text 40"/>
          <p:cNvSpPr txBox="1"/>
          <p:nvPr/>
        </p:nvSpPr>
        <p:spPr>
          <a:xfrm>
            <a:off x="9189720" y="3648456"/>
            <a:ext cx="493776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07131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08</a:t>
            </a:r>
            <a:endParaRPr lang="en-US" sz="800" dirty="0"/>
          </a:p>
        </p:txBody>
      </p:sp>
      <p:sp>
        <p:nvSpPr>
          <p:cNvPr id="43" name="Text 41"/>
          <p:cNvSpPr txBox="1"/>
          <p:nvPr/>
        </p:nvSpPr>
        <p:spPr>
          <a:xfrm>
            <a:off x="9811512" y="3621024"/>
            <a:ext cx="149961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BORDERS</a:t>
            </a:r>
            <a:endParaRPr lang="en-US" sz="900" dirty="0"/>
          </a:p>
        </p:txBody>
      </p:sp>
      <p:sp>
        <p:nvSpPr>
          <p:cNvPr id="44" name="Text 42"/>
          <p:cNvSpPr txBox="1"/>
          <p:nvPr/>
        </p:nvSpPr>
        <p:spPr>
          <a:xfrm>
            <a:off x="9811512" y="3913632"/>
            <a:ext cx="1517904" cy="2834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650" dirty="0">
                <a:solidFill>
                  <a:srgbClr val="93A7B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Separate data • separate workflows • limited cross-modal visibility</a:t>
            </a:r>
            <a:endParaRPr lang="en-US" sz="650" dirty="0"/>
          </a:p>
        </p:txBody>
      </p:sp>
      <p:sp>
        <p:nvSpPr>
          <p:cNvPr id="45" name="Shape 43"/>
          <p:cNvSpPr/>
          <p:nvPr/>
        </p:nvSpPr>
        <p:spPr>
          <a:xfrm>
            <a:off x="1097280" y="4892040"/>
            <a:ext cx="9875520" cy="0"/>
          </a:xfrm>
          <a:prstGeom prst="line">
            <a:avLst/>
          </a:prstGeom>
          <a:noFill/>
          <a:ln w="29210">
            <a:solidFill>
              <a:srgbClr val="FF6B6B"/>
            </a:solidFill>
            <a:prstDash val="solid"/>
            <a:tailEnd type="triangle"/>
          </a:ln>
        </p:spPr>
      </p:sp>
      <p:sp>
        <p:nvSpPr>
          <p:cNvPr id="46" name="Text 44"/>
          <p:cNvSpPr txBox="1"/>
          <p:nvPr/>
        </p:nvSpPr>
        <p:spPr>
          <a:xfrm>
            <a:off x="960120" y="5074920"/>
            <a:ext cx="102412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120" b="1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Duplicated data  →  disconnected journeys  →  reactive operations  →  weak end-to-end visibility</a:t>
            </a:r>
            <a:endParaRPr lang="en-US" sz="1120" dirty="0"/>
          </a:p>
        </p:txBody>
      </p:sp>
      <p:sp>
        <p:nvSpPr>
          <p:cNvPr id="47" name="Text 45"/>
          <p:cNvSpPr txBox="1"/>
          <p:nvPr/>
        </p:nvSpPr>
        <p:spPr>
          <a:xfrm>
            <a:off x="960120" y="5632704"/>
            <a:ext cx="102412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60" b="1" spc="60" kern="0" dirty="0">
                <a:solidFill>
                  <a:srgbClr val="F3C35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OPPORTUNITY: build the interoperability layer between existing systems.</a:t>
            </a:r>
            <a:endParaRPr lang="en-US" sz="96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92840" y="6592824"/>
            <a:ext cx="411480" cy="109728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 lIns="0" tIns="0" rIns="0" bIns="0"/>
          <a:lstStyle>
            <a:lvl1pPr>
              <a:defRPr sz="500">
                <a:solidFill>
                  <a:srgbClr val="7A8B9B"/>
                </a:solidFill>
                <a:latin typeface="Inter"/>
                <a:ea typeface="Inter"/>
                <a:cs typeface="Inter"/>
              </a:defRPr>
            </a:lvl1pPr>
          </a:lstStyle>
          <a:p>
            <a:pPr algn="r"/>
            <a:fld id="{F7021451-1387-4CA6-816F-3879F97B5CBC}" type="slidenum">
              <a:rPr b="0" lang="en-US"/>
              <a:t>4</a:t>
            </a:fld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wide_cinematic_futuristic_technology_transporta_batch_6.png">    </p:cNvPr>
          <p:cNvPicPr>
            <a:picLocks noChangeAspect="1"/>
          </p:cNvPicPr>
          <p:nvPr/>
        </p:nvPicPr>
        <p:blipFill>
          <a:blip r:embed="rId1"/>
          <a:srcRect l="0" r="0" t="25" b="2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7131F">
              <a:alpha val="76000"/>
            </a:srgbClr>
          </a:solidFill>
          <a:ln w="12700">
            <a:solidFill>
              <a:srgbClr val="07131F">
                <a:alpha val="0"/>
              </a:srgbClr>
            </a:solidFill>
            <a:prstDash val="solid"/>
          </a:ln>
        </p:spPr>
      </p:sp>
      <p:sp>
        <p:nvSpPr>
          <p:cNvPr id="4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7131F">
              <a:alpha val="62000"/>
            </a:srgbClr>
          </a:solidFill>
          <a:ln w="12700">
            <a:solidFill>
              <a:srgbClr val="07131F">
                <a:alpha val="0"/>
              </a:srgbClr>
            </a:solidFill>
            <a:prstDash val="solid"/>
          </a:ln>
        </p:spPr>
      </p:sp>
      <p:sp>
        <p:nvSpPr>
          <p:cNvPr id="5" name="Shape 2"/>
          <p:cNvSpPr/>
          <p:nvPr/>
        </p:nvSpPr>
        <p:spPr>
          <a:xfrm>
            <a:off x="658368" y="658368"/>
            <a:ext cx="1691640" cy="256032"/>
          </a:xfrm>
          <a:prstGeom prst="roundRect">
            <a:avLst>
              <a:gd name="adj" fmla="val 50000"/>
            </a:avLst>
          </a:prstGeom>
          <a:solidFill>
            <a:srgbClr val="45D9E6"/>
          </a:solidFill>
          <a:ln w="8890">
            <a:solidFill>
              <a:srgbClr val="45D9E6">
                <a:alpha val="0"/>
              </a:srgbClr>
            </a:solidFill>
            <a:prstDash val="solid"/>
          </a:ln>
        </p:spPr>
      </p:sp>
      <p:sp>
        <p:nvSpPr>
          <p:cNvPr id="6" name="Text 3"/>
          <p:cNvSpPr txBox="1"/>
          <p:nvPr/>
        </p:nvSpPr>
        <p:spPr>
          <a:xfrm>
            <a:off x="768096" y="667512"/>
            <a:ext cx="1472184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00" b="1" spc="60" kern="0" dirty="0">
                <a:solidFill>
                  <a:srgbClr val="07131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FUTURE STATE</a:t>
            </a:r>
            <a:endParaRPr lang="en-US" sz="700" dirty="0"/>
          </a:p>
        </p:txBody>
      </p:sp>
      <p:sp>
        <p:nvSpPr>
          <p:cNvPr id="7" name="Text 4"/>
          <p:cNvSpPr txBox="1"/>
          <p:nvPr/>
        </p:nvSpPr>
        <p:spPr>
          <a:xfrm>
            <a:off x="658368" y="1298448"/>
            <a:ext cx="6583680" cy="140817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2700" b="1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FROM TRANSPORT INFRASTRUCTURE</a:t>
            </a:r>
            <a:endParaRPr lang="en-US" sz="2700" dirty="0"/>
          </a:p>
          <a:p>
            <a:pPr algn="l" indent="0" marL="0">
              <a:buNone/>
            </a:pPr>
            <a:r>
              <a:rPr lang="en-US" sz="2700" b="1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TO A NATIONAL TRANSPORT OPERATING SYSTEM</a:t>
            </a:r>
            <a:endParaRPr lang="en-US" sz="2700" dirty="0"/>
          </a:p>
        </p:txBody>
      </p:sp>
      <p:sp>
        <p:nvSpPr>
          <p:cNvPr id="8" name="Text 5"/>
          <p:cNvSpPr txBox="1"/>
          <p:nvPr/>
        </p:nvSpPr>
        <p:spPr>
          <a:xfrm>
            <a:off x="676656" y="2980944"/>
            <a:ext cx="539496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230" dirty="0">
                <a:solidFill>
                  <a:srgbClr val="D7E1E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TransportOS South Africa™ becomes the common digital backbone that links people, vehicles, infrastructure, freight, energy, payments, data and AI.</a:t>
            </a:r>
            <a:endParaRPr lang="en-US" sz="1230" dirty="0"/>
          </a:p>
        </p:txBody>
      </p:sp>
      <p:sp>
        <p:nvSpPr>
          <p:cNvPr id="9" name="Shape 6"/>
          <p:cNvSpPr/>
          <p:nvPr/>
        </p:nvSpPr>
        <p:spPr>
          <a:xfrm>
            <a:off x="685800" y="4343400"/>
            <a:ext cx="1536192" cy="256032"/>
          </a:xfrm>
          <a:prstGeom prst="roundRect">
            <a:avLst>
              <a:gd name="adj" fmla="val 50000"/>
            </a:avLst>
          </a:prstGeom>
          <a:solidFill>
            <a:srgbClr val="0E2435"/>
          </a:solidFill>
          <a:ln w="8890">
            <a:solidFill>
              <a:srgbClr val="0E2435">
                <a:alpha val="0"/>
              </a:srgbClr>
            </a:solidFill>
            <a:prstDash val="solid"/>
          </a:ln>
        </p:spPr>
      </p:sp>
      <p:sp>
        <p:nvSpPr>
          <p:cNvPr id="10" name="Text 7"/>
          <p:cNvSpPr txBox="1"/>
          <p:nvPr/>
        </p:nvSpPr>
        <p:spPr>
          <a:xfrm>
            <a:off x="795528" y="4352544"/>
            <a:ext cx="131673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00" b="1" spc="60" kern="0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MOBILITY</a:t>
            </a:r>
            <a:endParaRPr lang="en-US" sz="700" dirty="0"/>
          </a:p>
        </p:txBody>
      </p:sp>
      <p:sp>
        <p:nvSpPr>
          <p:cNvPr id="11" name="Shape 8"/>
          <p:cNvSpPr/>
          <p:nvPr/>
        </p:nvSpPr>
        <p:spPr>
          <a:xfrm>
            <a:off x="2404872" y="4343400"/>
            <a:ext cx="1536192" cy="256032"/>
          </a:xfrm>
          <a:prstGeom prst="roundRect">
            <a:avLst>
              <a:gd name="adj" fmla="val 50000"/>
            </a:avLst>
          </a:prstGeom>
          <a:solidFill>
            <a:srgbClr val="0E2435"/>
          </a:solidFill>
          <a:ln w="8890">
            <a:solidFill>
              <a:srgbClr val="0E2435">
                <a:alpha val="0"/>
              </a:srgbClr>
            </a:solidFill>
            <a:prstDash val="solid"/>
          </a:ln>
        </p:spPr>
      </p:sp>
      <p:sp>
        <p:nvSpPr>
          <p:cNvPr id="12" name="Text 9"/>
          <p:cNvSpPr txBox="1"/>
          <p:nvPr/>
        </p:nvSpPr>
        <p:spPr>
          <a:xfrm>
            <a:off x="2514600" y="4352544"/>
            <a:ext cx="131673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00" b="1" spc="60" kern="0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ROADS</a:t>
            </a:r>
            <a:endParaRPr lang="en-US" sz="700" dirty="0"/>
          </a:p>
        </p:txBody>
      </p:sp>
      <p:sp>
        <p:nvSpPr>
          <p:cNvPr id="13" name="Shape 10"/>
          <p:cNvSpPr/>
          <p:nvPr/>
        </p:nvSpPr>
        <p:spPr>
          <a:xfrm>
            <a:off x="4123944" y="4343400"/>
            <a:ext cx="1536192" cy="256032"/>
          </a:xfrm>
          <a:prstGeom prst="roundRect">
            <a:avLst>
              <a:gd name="adj" fmla="val 50000"/>
            </a:avLst>
          </a:prstGeom>
          <a:solidFill>
            <a:srgbClr val="0E2435"/>
          </a:solidFill>
          <a:ln w="8890">
            <a:solidFill>
              <a:srgbClr val="0E2435">
                <a:alpha val="0"/>
              </a:srgbClr>
            </a:solidFill>
            <a:prstDash val="solid"/>
          </a:ln>
        </p:spPr>
      </p:sp>
      <p:sp>
        <p:nvSpPr>
          <p:cNvPr id="14" name="Text 11"/>
          <p:cNvSpPr txBox="1"/>
          <p:nvPr/>
        </p:nvSpPr>
        <p:spPr>
          <a:xfrm>
            <a:off x="4233672" y="4352544"/>
            <a:ext cx="131673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00" b="1" spc="60" kern="0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RAIL</a:t>
            </a:r>
            <a:endParaRPr lang="en-US" sz="700" dirty="0"/>
          </a:p>
        </p:txBody>
      </p:sp>
      <p:sp>
        <p:nvSpPr>
          <p:cNvPr id="15" name="Shape 12"/>
          <p:cNvSpPr/>
          <p:nvPr/>
        </p:nvSpPr>
        <p:spPr>
          <a:xfrm>
            <a:off x="685800" y="4782312"/>
            <a:ext cx="1536192" cy="256032"/>
          </a:xfrm>
          <a:prstGeom prst="roundRect">
            <a:avLst>
              <a:gd name="adj" fmla="val 50000"/>
            </a:avLst>
          </a:prstGeom>
          <a:solidFill>
            <a:srgbClr val="0E2435"/>
          </a:solidFill>
          <a:ln w="8890">
            <a:solidFill>
              <a:srgbClr val="0E2435">
                <a:alpha val="0"/>
              </a:srgbClr>
            </a:solidFill>
            <a:prstDash val="solid"/>
          </a:ln>
        </p:spPr>
      </p:sp>
      <p:sp>
        <p:nvSpPr>
          <p:cNvPr id="16" name="Text 13"/>
          <p:cNvSpPr txBox="1"/>
          <p:nvPr/>
        </p:nvSpPr>
        <p:spPr>
          <a:xfrm>
            <a:off x="795528" y="4791456"/>
            <a:ext cx="131673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00" b="1" spc="60" kern="0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LOGISTICS</a:t>
            </a:r>
            <a:endParaRPr lang="en-US" sz="700" dirty="0"/>
          </a:p>
        </p:txBody>
      </p:sp>
      <p:sp>
        <p:nvSpPr>
          <p:cNvPr id="17" name="Shape 14"/>
          <p:cNvSpPr/>
          <p:nvPr/>
        </p:nvSpPr>
        <p:spPr>
          <a:xfrm>
            <a:off x="2404872" y="4782312"/>
            <a:ext cx="1536192" cy="256032"/>
          </a:xfrm>
          <a:prstGeom prst="roundRect">
            <a:avLst>
              <a:gd name="adj" fmla="val 50000"/>
            </a:avLst>
          </a:prstGeom>
          <a:solidFill>
            <a:srgbClr val="0E2435"/>
          </a:solidFill>
          <a:ln w="8890">
            <a:solidFill>
              <a:srgbClr val="0E2435">
                <a:alpha val="0"/>
              </a:srgbClr>
            </a:solidFill>
            <a:prstDash val="solid"/>
          </a:ln>
        </p:spPr>
      </p:sp>
      <p:sp>
        <p:nvSpPr>
          <p:cNvPr id="18" name="Text 15"/>
          <p:cNvSpPr txBox="1"/>
          <p:nvPr/>
        </p:nvSpPr>
        <p:spPr>
          <a:xfrm>
            <a:off x="2514600" y="4791456"/>
            <a:ext cx="131673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00" b="1" spc="60" kern="0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PORTS</a:t>
            </a:r>
            <a:endParaRPr lang="en-US" sz="700" dirty="0"/>
          </a:p>
        </p:txBody>
      </p:sp>
      <p:sp>
        <p:nvSpPr>
          <p:cNvPr id="19" name="Shape 16"/>
          <p:cNvSpPr/>
          <p:nvPr/>
        </p:nvSpPr>
        <p:spPr>
          <a:xfrm>
            <a:off x="4123944" y="4782312"/>
            <a:ext cx="1536192" cy="256032"/>
          </a:xfrm>
          <a:prstGeom prst="roundRect">
            <a:avLst>
              <a:gd name="adj" fmla="val 50000"/>
            </a:avLst>
          </a:prstGeom>
          <a:solidFill>
            <a:srgbClr val="0E2435"/>
          </a:solidFill>
          <a:ln w="8890">
            <a:solidFill>
              <a:srgbClr val="0E2435">
                <a:alpha val="0"/>
              </a:srgbClr>
            </a:solidFill>
            <a:prstDash val="solid"/>
          </a:ln>
        </p:spPr>
      </p:sp>
      <p:sp>
        <p:nvSpPr>
          <p:cNvPr id="20" name="Text 17"/>
          <p:cNvSpPr txBox="1"/>
          <p:nvPr/>
        </p:nvSpPr>
        <p:spPr>
          <a:xfrm>
            <a:off x="4233672" y="4791456"/>
            <a:ext cx="131673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00" b="1" spc="60" kern="0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AVIATION</a:t>
            </a:r>
            <a:endParaRPr lang="en-US" sz="700" dirty="0"/>
          </a:p>
        </p:txBody>
      </p:sp>
      <p:sp>
        <p:nvSpPr>
          <p:cNvPr id="21" name="Shape 18"/>
          <p:cNvSpPr/>
          <p:nvPr/>
        </p:nvSpPr>
        <p:spPr>
          <a:xfrm>
            <a:off x="685800" y="5221224"/>
            <a:ext cx="1536192" cy="256032"/>
          </a:xfrm>
          <a:prstGeom prst="roundRect">
            <a:avLst>
              <a:gd name="adj" fmla="val 50000"/>
            </a:avLst>
          </a:prstGeom>
          <a:solidFill>
            <a:srgbClr val="0E2435"/>
          </a:solidFill>
          <a:ln w="8890">
            <a:solidFill>
              <a:srgbClr val="0E2435">
                <a:alpha val="0"/>
              </a:srgbClr>
            </a:solidFill>
            <a:prstDash val="solid"/>
          </a:ln>
        </p:spPr>
      </p:sp>
      <p:sp>
        <p:nvSpPr>
          <p:cNvPr id="22" name="Text 19"/>
          <p:cNvSpPr txBox="1"/>
          <p:nvPr/>
        </p:nvSpPr>
        <p:spPr>
          <a:xfrm>
            <a:off x="795528" y="5230368"/>
            <a:ext cx="131673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00" b="1" spc="60" kern="0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SAFETY</a:t>
            </a:r>
            <a:endParaRPr lang="en-US" sz="700" dirty="0"/>
          </a:p>
        </p:txBody>
      </p:sp>
      <p:sp>
        <p:nvSpPr>
          <p:cNvPr id="23" name="Shape 20"/>
          <p:cNvSpPr/>
          <p:nvPr/>
        </p:nvSpPr>
        <p:spPr>
          <a:xfrm>
            <a:off x="2404872" y="5221224"/>
            <a:ext cx="1536192" cy="256032"/>
          </a:xfrm>
          <a:prstGeom prst="roundRect">
            <a:avLst>
              <a:gd name="adj" fmla="val 50000"/>
            </a:avLst>
          </a:prstGeom>
          <a:solidFill>
            <a:srgbClr val="0E2435"/>
          </a:solidFill>
          <a:ln w="8890">
            <a:solidFill>
              <a:srgbClr val="0E2435">
                <a:alpha val="0"/>
              </a:srgbClr>
            </a:solidFill>
            <a:prstDash val="solid"/>
          </a:ln>
        </p:spPr>
      </p:sp>
      <p:sp>
        <p:nvSpPr>
          <p:cNvPr id="24" name="Text 21"/>
          <p:cNvSpPr txBox="1"/>
          <p:nvPr/>
        </p:nvSpPr>
        <p:spPr>
          <a:xfrm>
            <a:off x="2514600" y="5230368"/>
            <a:ext cx="131673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00" b="1" spc="60" kern="0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ENERGY</a:t>
            </a:r>
            <a:endParaRPr lang="en-US" sz="700" dirty="0"/>
          </a:p>
        </p:txBody>
      </p:sp>
      <p:sp>
        <p:nvSpPr>
          <p:cNvPr id="25" name="Shape 22"/>
          <p:cNvSpPr/>
          <p:nvPr/>
        </p:nvSpPr>
        <p:spPr>
          <a:xfrm>
            <a:off x="4123944" y="5221224"/>
            <a:ext cx="1536192" cy="256032"/>
          </a:xfrm>
          <a:prstGeom prst="roundRect">
            <a:avLst>
              <a:gd name="adj" fmla="val 50000"/>
            </a:avLst>
          </a:prstGeom>
          <a:solidFill>
            <a:srgbClr val="F3C35B"/>
          </a:solidFill>
          <a:ln w="8890">
            <a:solidFill>
              <a:srgbClr val="F3C35B">
                <a:alpha val="0"/>
              </a:srgbClr>
            </a:solidFill>
            <a:prstDash val="solid"/>
          </a:ln>
        </p:spPr>
      </p:sp>
      <p:sp>
        <p:nvSpPr>
          <p:cNvPr id="26" name="Text 23"/>
          <p:cNvSpPr txBox="1"/>
          <p:nvPr/>
        </p:nvSpPr>
        <p:spPr>
          <a:xfrm>
            <a:off x="4233672" y="5230368"/>
            <a:ext cx="131673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00" b="1" spc="60" kern="0" dirty="0">
                <a:solidFill>
                  <a:srgbClr val="07131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DATA + AI</a:t>
            </a:r>
            <a:endParaRPr lang="en-US" sz="700" dirty="0"/>
          </a:p>
        </p:txBody>
      </p:sp>
      <p:sp>
        <p:nvSpPr>
          <p:cNvPr id="27" name="Text 24"/>
          <p:cNvSpPr txBox="1"/>
          <p:nvPr/>
        </p:nvSpPr>
        <p:spPr>
          <a:xfrm>
            <a:off x="694944" y="5806440"/>
            <a:ext cx="56692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730" b="1" spc="95" kern="0" dirty="0">
                <a:solidFill>
                  <a:srgbClr val="45D9E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ONE NATIONAL ARCHITECTURE • FEDERATED OPERATIONS • OPEN INTEROPERABILITY</a:t>
            </a:r>
            <a:endParaRPr lang="en-US" sz="73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411480"/>
            <a:ext cx="43891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720" b="1" spc="200" kern="0" dirty="0">
                <a:solidFill>
                  <a:srgbClr val="45D9E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04 / NATIONAL VISION</a:t>
            </a:r>
            <a:endParaRPr lang="en-US" sz="720" dirty="0"/>
          </a:p>
        </p:txBody>
      </p:sp>
      <p:sp>
        <p:nvSpPr>
          <p:cNvPr id="3" name="Text 1"/>
          <p:cNvSpPr txBox="1"/>
          <p:nvPr/>
        </p:nvSpPr>
        <p:spPr>
          <a:xfrm>
            <a:off x="640080" y="758952"/>
            <a:ext cx="1097280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2550" b="1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What changes when transport becomes digitally integrated?</a:t>
            </a:r>
            <a:endParaRPr lang="en-US" sz="2550" dirty="0"/>
          </a:p>
        </p:txBody>
      </p:sp>
      <p:sp>
        <p:nvSpPr>
          <p:cNvPr id="4" name="Text 2"/>
          <p:cNvSpPr txBox="1"/>
          <p:nvPr/>
        </p:nvSpPr>
        <p:spPr>
          <a:xfrm>
            <a:off x="658368" y="1536192"/>
            <a:ext cx="1024128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150" dirty="0">
                <a:solidFill>
                  <a:srgbClr val="A9BAC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programme converts a large transport asset base into an observable, measurable, interoperable and increasingly predictive national system.</a:t>
            </a:r>
            <a:endParaRPr lang="en-US" sz="1150" dirty="0"/>
          </a:p>
        </p:txBody>
      </p:sp>
      <p:sp>
        <p:nvSpPr>
          <p:cNvPr id="5" name="Shape 3"/>
          <p:cNvSpPr/>
          <p:nvPr/>
        </p:nvSpPr>
        <p:spPr>
          <a:xfrm>
            <a:off x="658368" y="2240280"/>
            <a:ext cx="3401568" cy="1234440"/>
          </a:xfrm>
          <a:prstGeom prst="roundRect">
            <a:avLst>
              <a:gd name="adj" fmla="val 11852"/>
            </a:avLst>
          </a:prstGeom>
          <a:solidFill>
            <a:srgbClr val="0E2435"/>
          </a:solidFill>
          <a:ln w="8890">
            <a:solidFill>
              <a:srgbClr val="244253"/>
            </a:solidFill>
            <a:prstDash val="solid"/>
          </a:ln>
        </p:spPr>
      </p:sp>
      <p:sp>
        <p:nvSpPr>
          <p:cNvPr id="6" name="Text 4"/>
          <p:cNvSpPr txBox="1"/>
          <p:nvPr/>
        </p:nvSpPr>
        <p:spPr>
          <a:xfrm>
            <a:off x="822960" y="2404872"/>
            <a:ext cx="2971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000" b="1" spc="100" kern="0" dirty="0">
                <a:solidFill>
                  <a:srgbClr val="45D9E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VISIBLE</a:t>
            </a:r>
            <a:endParaRPr lang="en-US" sz="1000" dirty="0"/>
          </a:p>
        </p:txBody>
      </p:sp>
      <p:sp>
        <p:nvSpPr>
          <p:cNvPr id="7" name="Text 5"/>
          <p:cNvSpPr txBox="1"/>
          <p:nvPr/>
        </p:nvSpPr>
        <p:spPr>
          <a:xfrm>
            <a:off x="822960" y="2788920"/>
            <a:ext cx="2962656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880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Strategic passenger and freight movements become observable.</a:t>
            </a:r>
            <a:endParaRPr lang="en-US" sz="880" dirty="0"/>
          </a:p>
        </p:txBody>
      </p:sp>
      <p:sp>
        <p:nvSpPr>
          <p:cNvPr id="8" name="Shape 6"/>
          <p:cNvSpPr/>
          <p:nvPr/>
        </p:nvSpPr>
        <p:spPr>
          <a:xfrm>
            <a:off x="4352544" y="2240280"/>
            <a:ext cx="3401568" cy="1234440"/>
          </a:xfrm>
          <a:prstGeom prst="roundRect">
            <a:avLst>
              <a:gd name="adj" fmla="val 11852"/>
            </a:avLst>
          </a:prstGeom>
          <a:solidFill>
            <a:srgbClr val="0E2435"/>
          </a:solidFill>
          <a:ln w="8890">
            <a:solidFill>
              <a:srgbClr val="244253"/>
            </a:solidFill>
            <a:prstDash val="solid"/>
          </a:ln>
        </p:spPr>
      </p:sp>
      <p:sp>
        <p:nvSpPr>
          <p:cNvPr id="9" name="Text 7"/>
          <p:cNvSpPr txBox="1"/>
          <p:nvPr/>
        </p:nvSpPr>
        <p:spPr>
          <a:xfrm>
            <a:off x="4517136" y="2404872"/>
            <a:ext cx="2971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000" b="1" spc="100" kern="0" dirty="0">
                <a:solidFill>
                  <a:srgbClr val="0FB8A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MEASURABLE</a:t>
            </a:r>
            <a:endParaRPr lang="en-US" sz="1000" dirty="0"/>
          </a:p>
        </p:txBody>
      </p:sp>
      <p:sp>
        <p:nvSpPr>
          <p:cNvPr id="10" name="Text 8"/>
          <p:cNvSpPr txBox="1"/>
          <p:nvPr/>
        </p:nvSpPr>
        <p:spPr>
          <a:xfrm>
            <a:off x="4517136" y="2788920"/>
            <a:ext cx="2962656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880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Common KPIs enable consistent national performance management.</a:t>
            </a:r>
            <a:endParaRPr lang="en-US" sz="880" dirty="0"/>
          </a:p>
        </p:txBody>
      </p:sp>
      <p:sp>
        <p:nvSpPr>
          <p:cNvPr id="11" name="Shape 9"/>
          <p:cNvSpPr/>
          <p:nvPr/>
        </p:nvSpPr>
        <p:spPr>
          <a:xfrm>
            <a:off x="8046720" y="2240280"/>
            <a:ext cx="3401568" cy="1234440"/>
          </a:xfrm>
          <a:prstGeom prst="roundRect">
            <a:avLst>
              <a:gd name="adj" fmla="val 11852"/>
            </a:avLst>
          </a:prstGeom>
          <a:solidFill>
            <a:srgbClr val="0E2435"/>
          </a:solidFill>
          <a:ln w="8890">
            <a:solidFill>
              <a:srgbClr val="244253"/>
            </a:solidFill>
            <a:prstDash val="solid"/>
          </a:ln>
        </p:spPr>
      </p:sp>
      <p:sp>
        <p:nvSpPr>
          <p:cNvPr id="12" name="Text 10"/>
          <p:cNvSpPr txBox="1"/>
          <p:nvPr/>
        </p:nvSpPr>
        <p:spPr>
          <a:xfrm>
            <a:off x="8211312" y="2404872"/>
            <a:ext cx="2971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000" b="1" spc="100" kern="0" dirty="0">
                <a:solidFill>
                  <a:srgbClr val="F3C35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INTEROPERABLE</a:t>
            </a:r>
            <a:endParaRPr lang="en-US" sz="1000" dirty="0"/>
          </a:p>
        </p:txBody>
      </p:sp>
      <p:sp>
        <p:nvSpPr>
          <p:cNvPr id="13" name="Text 11"/>
          <p:cNvSpPr txBox="1"/>
          <p:nvPr/>
        </p:nvSpPr>
        <p:spPr>
          <a:xfrm>
            <a:off x="8211312" y="2788920"/>
            <a:ext cx="2962656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880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Existing and future systems exchange trusted data through governed interfaces.</a:t>
            </a:r>
            <a:endParaRPr lang="en-US" sz="880" dirty="0"/>
          </a:p>
        </p:txBody>
      </p:sp>
      <p:sp>
        <p:nvSpPr>
          <p:cNvPr id="14" name="Shape 12"/>
          <p:cNvSpPr/>
          <p:nvPr/>
        </p:nvSpPr>
        <p:spPr>
          <a:xfrm>
            <a:off x="658368" y="3749040"/>
            <a:ext cx="3401568" cy="1234440"/>
          </a:xfrm>
          <a:prstGeom prst="roundRect">
            <a:avLst>
              <a:gd name="adj" fmla="val 11852"/>
            </a:avLst>
          </a:prstGeom>
          <a:solidFill>
            <a:srgbClr val="0E2435"/>
          </a:solidFill>
          <a:ln w="8890">
            <a:solidFill>
              <a:srgbClr val="244253"/>
            </a:solidFill>
            <a:prstDash val="solid"/>
          </a:ln>
        </p:spPr>
      </p:sp>
      <p:sp>
        <p:nvSpPr>
          <p:cNvPr id="15" name="Text 13"/>
          <p:cNvSpPr txBox="1"/>
          <p:nvPr/>
        </p:nvSpPr>
        <p:spPr>
          <a:xfrm>
            <a:off x="822960" y="3913632"/>
            <a:ext cx="2971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000" b="1" spc="100" kern="0" dirty="0">
                <a:solidFill>
                  <a:srgbClr val="45D9E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PREDICTIVE</a:t>
            </a:r>
            <a:endParaRPr lang="en-US" sz="1000" dirty="0"/>
          </a:p>
        </p:txBody>
      </p:sp>
      <p:sp>
        <p:nvSpPr>
          <p:cNvPr id="16" name="Text 14"/>
          <p:cNvSpPr txBox="1"/>
          <p:nvPr/>
        </p:nvSpPr>
        <p:spPr>
          <a:xfrm>
            <a:off x="822960" y="4297680"/>
            <a:ext cx="2962656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880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Maintenance, congestion, safety and demand move from reactive to forecast-driven.</a:t>
            </a:r>
            <a:endParaRPr lang="en-US" sz="880" dirty="0"/>
          </a:p>
        </p:txBody>
      </p:sp>
      <p:sp>
        <p:nvSpPr>
          <p:cNvPr id="17" name="Shape 15"/>
          <p:cNvSpPr/>
          <p:nvPr/>
        </p:nvSpPr>
        <p:spPr>
          <a:xfrm>
            <a:off x="4352544" y="3749040"/>
            <a:ext cx="3401568" cy="1234440"/>
          </a:xfrm>
          <a:prstGeom prst="roundRect">
            <a:avLst>
              <a:gd name="adj" fmla="val 11852"/>
            </a:avLst>
          </a:prstGeom>
          <a:solidFill>
            <a:srgbClr val="0E2435"/>
          </a:solidFill>
          <a:ln w="8890">
            <a:solidFill>
              <a:srgbClr val="244253"/>
            </a:solidFill>
            <a:prstDash val="solid"/>
          </a:ln>
        </p:spPr>
      </p:sp>
      <p:sp>
        <p:nvSpPr>
          <p:cNvPr id="18" name="Text 16"/>
          <p:cNvSpPr txBox="1"/>
          <p:nvPr/>
        </p:nvSpPr>
        <p:spPr>
          <a:xfrm>
            <a:off x="4517136" y="3913632"/>
            <a:ext cx="2971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000" b="1" spc="100" kern="0" dirty="0">
                <a:solidFill>
                  <a:srgbClr val="0FB8A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INTELLIGENT</a:t>
            </a:r>
            <a:endParaRPr lang="en-US" sz="1000" dirty="0"/>
          </a:p>
        </p:txBody>
      </p:sp>
      <p:sp>
        <p:nvSpPr>
          <p:cNvPr id="19" name="Text 17"/>
          <p:cNvSpPr txBox="1"/>
          <p:nvPr/>
        </p:nvSpPr>
        <p:spPr>
          <a:xfrm>
            <a:off x="4517136" y="4297680"/>
            <a:ext cx="2962656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880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AI supports optimisation, simulation and faster operational decisions.</a:t>
            </a:r>
            <a:endParaRPr lang="en-US" sz="880" dirty="0"/>
          </a:p>
        </p:txBody>
      </p:sp>
      <p:sp>
        <p:nvSpPr>
          <p:cNvPr id="20" name="Shape 18"/>
          <p:cNvSpPr/>
          <p:nvPr/>
        </p:nvSpPr>
        <p:spPr>
          <a:xfrm>
            <a:off x="8046720" y="3749040"/>
            <a:ext cx="3401568" cy="1234440"/>
          </a:xfrm>
          <a:prstGeom prst="roundRect">
            <a:avLst>
              <a:gd name="adj" fmla="val 11852"/>
            </a:avLst>
          </a:prstGeom>
          <a:solidFill>
            <a:srgbClr val="0E2435"/>
          </a:solidFill>
          <a:ln w="8890">
            <a:solidFill>
              <a:srgbClr val="244253"/>
            </a:solidFill>
            <a:prstDash val="solid"/>
          </a:ln>
        </p:spPr>
      </p:sp>
      <p:sp>
        <p:nvSpPr>
          <p:cNvPr id="21" name="Text 19"/>
          <p:cNvSpPr txBox="1"/>
          <p:nvPr/>
        </p:nvSpPr>
        <p:spPr>
          <a:xfrm>
            <a:off x="8211312" y="3913632"/>
            <a:ext cx="2971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000" b="1" spc="100" kern="0" dirty="0">
                <a:solidFill>
                  <a:srgbClr val="F3C35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INVESTABLE</a:t>
            </a:r>
            <a:endParaRPr lang="en-US" sz="1000" dirty="0"/>
          </a:p>
        </p:txBody>
      </p:sp>
      <p:sp>
        <p:nvSpPr>
          <p:cNvPr id="22" name="Text 20"/>
          <p:cNvSpPr txBox="1"/>
          <p:nvPr/>
        </p:nvSpPr>
        <p:spPr>
          <a:xfrm>
            <a:off x="8211312" y="4297680"/>
            <a:ext cx="2962656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880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Digital visibility improves project selection, asset utilisation and financing confidence.</a:t>
            </a:r>
            <a:endParaRPr lang="en-US" sz="880" dirty="0"/>
          </a:p>
        </p:txBody>
      </p:sp>
      <p:sp>
        <p:nvSpPr>
          <p:cNvPr id="23" name="Text 21"/>
          <p:cNvSpPr txBox="1"/>
          <p:nvPr/>
        </p:nvSpPr>
        <p:spPr>
          <a:xfrm>
            <a:off x="658368" y="5449824"/>
            <a:ext cx="51206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F3C35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Design principle: integrate before replacing.</a:t>
            </a:r>
            <a:endParaRPr lang="en-US" sz="1600" dirty="0"/>
          </a:p>
        </p:txBody>
      </p:sp>
      <p:sp>
        <p:nvSpPr>
          <p:cNvPr id="24" name="Text 22"/>
          <p:cNvSpPr txBox="1"/>
          <p:nvPr/>
        </p:nvSpPr>
        <p:spPr>
          <a:xfrm>
            <a:off x="658368" y="5833872"/>
            <a:ext cx="9052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920" dirty="0">
                <a:solidFill>
                  <a:srgbClr val="A5B7C4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Preserve statutory authority. Reuse functioning platforms. Standardise interfaces. Scale by outcomes.</a:t>
            </a:r>
            <a:endParaRPr lang="en-US" sz="92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92840" y="6592824"/>
            <a:ext cx="411480" cy="109728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 lIns="0" tIns="0" rIns="0" bIns="0"/>
          <a:lstStyle>
            <a:lvl1pPr>
              <a:defRPr sz="500">
                <a:solidFill>
                  <a:srgbClr val="7A8B9B"/>
                </a:solidFill>
                <a:latin typeface="Inter"/>
                <a:ea typeface="Inter"/>
                <a:cs typeface="Inter"/>
              </a:defRPr>
            </a:lvl1pPr>
          </a:lstStyle>
          <a:p>
            <a:pPr algn="r"/>
            <a:fld id="{F7021451-1387-4CA6-816F-3879F97B5CBC}" type="slidenum">
              <a:rPr b="0" lang="en-US"/>
              <a:t>6</a:t>
            </a:fld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411480"/>
            <a:ext cx="43891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720" b="1" spc="200" kern="0" dirty="0">
                <a:solidFill>
                  <a:srgbClr val="45D9E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05 / TARGET ARCHITECTURE</a:t>
            </a:r>
            <a:endParaRPr lang="en-US" sz="720" dirty="0"/>
          </a:p>
        </p:txBody>
      </p:sp>
      <p:sp>
        <p:nvSpPr>
          <p:cNvPr id="3" name="Text 1"/>
          <p:cNvSpPr txBox="1"/>
          <p:nvPr/>
        </p:nvSpPr>
        <p:spPr>
          <a:xfrm>
            <a:off x="640080" y="758952"/>
            <a:ext cx="1097280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2550" b="1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TransportOS South Africa™ — target digital architecture</a:t>
            </a:r>
            <a:endParaRPr lang="en-US" sz="2550" dirty="0"/>
          </a:p>
        </p:txBody>
      </p:sp>
      <p:sp>
        <p:nvSpPr>
          <p:cNvPr id="4" name="Text 2"/>
          <p:cNvSpPr txBox="1"/>
          <p:nvPr/>
        </p:nvSpPr>
        <p:spPr>
          <a:xfrm>
            <a:off x="658368" y="1536192"/>
            <a:ext cx="1024128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150" dirty="0">
                <a:solidFill>
                  <a:srgbClr val="A9BAC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 federated stack: existing systems remain authoritative while common integration, data, intelligence and security layers create national interoperability.</a:t>
            </a:r>
            <a:endParaRPr lang="en-US" sz="1150" dirty="0"/>
          </a:p>
        </p:txBody>
      </p:sp>
      <p:sp>
        <p:nvSpPr>
          <p:cNvPr id="5" name="Shape 3"/>
          <p:cNvSpPr/>
          <p:nvPr/>
        </p:nvSpPr>
        <p:spPr>
          <a:xfrm>
            <a:off x="868680" y="2103120"/>
            <a:ext cx="10469880" cy="512064"/>
          </a:xfrm>
          <a:prstGeom prst="roundRect">
            <a:avLst>
              <a:gd name="adj" fmla="val 21429"/>
            </a:avLst>
          </a:prstGeom>
          <a:solidFill>
            <a:srgbClr val="0E2435"/>
          </a:solidFill>
          <a:ln w="8890">
            <a:solidFill>
              <a:srgbClr val="244454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1024128" y="2176272"/>
            <a:ext cx="2029968" cy="365760"/>
          </a:xfrm>
          <a:prstGeom prst="roundRect">
            <a:avLst>
              <a:gd name="adj" fmla="val 27500"/>
            </a:avLst>
          </a:prstGeom>
          <a:solidFill>
            <a:srgbClr val="45D9E6"/>
          </a:solidFill>
          <a:ln w="8890">
            <a:solidFill>
              <a:srgbClr val="45D9E6">
                <a:alpha val="0"/>
              </a:srgbClr>
            </a:solidFill>
            <a:prstDash val="solid"/>
          </a:ln>
        </p:spPr>
      </p:sp>
      <p:sp>
        <p:nvSpPr>
          <p:cNvPr id="7" name="Text 5"/>
          <p:cNvSpPr txBox="1"/>
          <p:nvPr/>
        </p:nvSpPr>
        <p:spPr>
          <a:xfrm>
            <a:off x="1133856" y="2194560"/>
            <a:ext cx="181051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00" b="1" spc="60" kern="0" dirty="0">
                <a:solidFill>
                  <a:srgbClr val="07131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USERS + OPERATORS</a:t>
            </a:r>
            <a:endParaRPr lang="en-US" sz="700" dirty="0"/>
          </a:p>
        </p:txBody>
      </p:sp>
      <p:sp>
        <p:nvSpPr>
          <p:cNvPr id="8" name="Text 6"/>
          <p:cNvSpPr txBox="1"/>
          <p:nvPr/>
        </p:nvSpPr>
        <p:spPr>
          <a:xfrm>
            <a:off x="3246120" y="2194560"/>
            <a:ext cx="77266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Passengers • drivers • transport operators • freight owners • government • emergency services</a:t>
            </a:r>
            <a:endParaRPr lang="en-US" sz="780" dirty="0"/>
          </a:p>
        </p:txBody>
      </p:sp>
      <p:sp>
        <p:nvSpPr>
          <p:cNvPr id="9" name="Shape 7"/>
          <p:cNvSpPr/>
          <p:nvPr/>
        </p:nvSpPr>
        <p:spPr>
          <a:xfrm>
            <a:off x="868680" y="2743200"/>
            <a:ext cx="10469880" cy="512064"/>
          </a:xfrm>
          <a:prstGeom prst="roundRect">
            <a:avLst>
              <a:gd name="adj" fmla="val 21429"/>
            </a:avLst>
          </a:prstGeom>
          <a:solidFill>
            <a:srgbClr val="0B2030"/>
          </a:solidFill>
          <a:ln w="8890">
            <a:solidFill>
              <a:srgbClr val="244454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1024128" y="2816352"/>
            <a:ext cx="2029968" cy="365760"/>
          </a:xfrm>
          <a:prstGeom prst="roundRect">
            <a:avLst>
              <a:gd name="adj" fmla="val 27500"/>
            </a:avLst>
          </a:prstGeom>
          <a:solidFill>
            <a:srgbClr val="0FB8A9"/>
          </a:solidFill>
          <a:ln w="8890">
            <a:solidFill>
              <a:srgbClr val="0FB8A9">
                <a:alpha val="0"/>
              </a:srgbClr>
            </a:solidFill>
            <a:prstDash val="solid"/>
          </a:ln>
        </p:spPr>
      </p:sp>
      <p:sp>
        <p:nvSpPr>
          <p:cNvPr id="11" name="Text 9"/>
          <p:cNvSpPr txBox="1"/>
          <p:nvPr/>
        </p:nvSpPr>
        <p:spPr>
          <a:xfrm>
            <a:off x="1133856" y="2834640"/>
            <a:ext cx="181051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00" b="1" spc="60" kern="0" dirty="0">
                <a:solidFill>
                  <a:srgbClr val="07131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DIGITAL SERVICES</a:t>
            </a:r>
            <a:endParaRPr lang="en-US" sz="700" dirty="0"/>
          </a:p>
        </p:txBody>
      </p:sp>
      <p:sp>
        <p:nvSpPr>
          <p:cNvPr id="12" name="Text 10"/>
          <p:cNvSpPr txBox="1"/>
          <p:nvPr/>
        </p:nvSpPr>
        <p:spPr>
          <a:xfrm>
            <a:off x="3246120" y="2834640"/>
            <a:ext cx="77266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Journey planning • payments • licensing • booking • freight visibility • traffic information • operator portals</a:t>
            </a:r>
            <a:endParaRPr lang="en-US" sz="780" dirty="0"/>
          </a:p>
        </p:txBody>
      </p:sp>
      <p:sp>
        <p:nvSpPr>
          <p:cNvPr id="13" name="Shape 11"/>
          <p:cNvSpPr/>
          <p:nvPr/>
        </p:nvSpPr>
        <p:spPr>
          <a:xfrm>
            <a:off x="868680" y="3383280"/>
            <a:ext cx="10469880" cy="512064"/>
          </a:xfrm>
          <a:prstGeom prst="roundRect">
            <a:avLst>
              <a:gd name="adj" fmla="val 21429"/>
            </a:avLst>
          </a:prstGeom>
          <a:solidFill>
            <a:srgbClr val="0E2435"/>
          </a:solidFill>
          <a:ln w="8890">
            <a:solidFill>
              <a:srgbClr val="244454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1024128" y="3456432"/>
            <a:ext cx="2029968" cy="365760"/>
          </a:xfrm>
          <a:prstGeom prst="roundRect">
            <a:avLst>
              <a:gd name="adj" fmla="val 27500"/>
            </a:avLst>
          </a:prstGeom>
          <a:solidFill>
            <a:srgbClr val="F3C35B"/>
          </a:solidFill>
          <a:ln w="8890">
            <a:solidFill>
              <a:srgbClr val="F3C35B">
                <a:alpha val="0"/>
              </a:srgbClr>
            </a:solidFill>
            <a:prstDash val="solid"/>
          </a:ln>
        </p:spPr>
      </p:sp>
      <p:sp>
        <p:nvSpPr>
          <p:cNvPr id="15" name="Text 13"/>
          <p:cNvSpPr txBox="1"/>
          <p:nvPr/>
        </p:nvSpPr>
        <p:spPr>
          <a:xfrm>
            <a:off x="1133856" y="3474720"/>
            <a:ext cx="181051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00" b="1" spc="60" kern="0" dirty="0">
                <a:solidFill>
                  <a:srgbClr val="07131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TRANSPORTOS INTEGRATION</a:t>
            </a:r>
            <a:endParaRPr lang="en-US" sz="700" dirty="0"/>
          </a:p>
        </p:txBody>
      </p:sp>
      <p:sp>
        <p:nvSpPr>
          <p:cNvPr id="16" name="Text 14"/>
          <p:cNvSpPr txBox="1"/>
          <p:nvPr/>
        </p:nvSpPr>
        <p:spPr>
          <a:xfrm>
            <a:off x="3246120" y="3474720"/>
            <a:ext cx="77266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780" b="1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API gateway • event streaming • identity federation • GIS services • workflow • notifications • IoT management</a:t>
            </a:r>
            <a:endParaRPr lang="en-US" sz="780" dirty="0"/>
          </a:p>
        </p:txBody>
      </p:sp>
      <p:sp>
        <p:nvSpPr>
          <p:cNvPr id="17" name="Shape 15"/>
          <p:cNvSpPr/>
          <p:nvPr/>
        </p:nvSpPr>
        <p:spPr>
          <a:xfrm>
            <a:off x="868680" y="4023360"/>
            <a:ext cx="10469880" cy="512064"/>
          </a:xfrm>
          <a:prstGeom prst="roundRect">
            <a:avLst>
              <a:gd name="adj" fmla="val 21429"/>
            </a:avLst>
          </a:prstGeom>
          <a:solidFill>
            <a:srgbClr val="0B2030"/>
          </a:solidFill>
          <a:ln w="8890">
            <a:solidFill>
              <a:srgbClr val="244454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1024128" y="4096512"/>
            <a:ext cx="2029968" cy="365760"/>
          </a:xfrm>
          <a:prstGeom prst="roundRect">
            <a:avLst>
              <a:gd name="adj" fmla="val 27500"/>
            </a:avLst>
          </a:prstGeom>
          <a:solidFill>
            <a:srgbClr val="2AB56F"/>
          </a:solidFill>
          <a:ln w="8890">
            <a:solidFill>
              <a:srgbClr val="2AB56F">
                <a:alpha val="0"/>
              </a:srgbClr>
            </a:solidFill>
            <a:prstDash val="solid"/>
          </a:ln>
        </p:spPr>
      </p:sp>
      <p:sp>
        <p:nvSpPr>
          <p:cNvPr id="19" name="Text 17"/>
          <p:cNvSpPr txBox="1"/>
          <p:nvPr/>
        </p:nvSpPr>
        <p:spPr>
          <a:xfrm>
            <a:off x="1133856" y="4114800"/>
            <a:ext cx="181051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00" b="1" spc="60" kern="0" dirty="0">
                <a:solidFill>
                  <a:srgbClr val="07131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DATA + INTELLIGENCE</a:t>
            </a:r>
            <a:endParaRPr lang="en-US" sz="700" dirty="0"/>
          </a:p>
        </p:txBody>
      </p:sp>
      <p:sp>
        <p:nvSpPr>
          <p:cNvPr id="20" name="Text 18"/>
          <p:cNvSpPr txBox="1"/>
          <p:nvPr/>
        </p:nvSpPr>
        <p:spPr>
          <a:xfrm>
            <a:off x="3246120" y="4114800"/>
            <a:ext cx="77266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Lakehouse • digital twin • operational analytics • AI • forecasting • simulation • predictive maintenance</a:t>
            </a:r>
            <a:endParaRPr lang="en-US" sz="780" dirty="0"/>
          </a:p>
        </p:txBody>
      </p:sp>
      <p:sp>
        <p:nvSpPr>
          <p:cNvPr id="21" name="Shape 19"/>
          <p:cNvSpPr/>
          <p:nvPr/>
        </p:nvSpPr>
        <p:spPr>
          <a:xfrm>
            <a:off x="868680" y="4663440"/>
            <a:ext cx="10469880" cy="512064"/>
          </a:xfrm>
          <a:prstGeom prst="roundRect">
            <a:avLst>
              <a:gd name="adj" fmla="val 21429"/>
            </a:avLst>
          </a:prstGeom>
          <a:solidFill>
            <a:srgbClr val="0E2435"/>
          </a:solidFill>
          <a:ln w="8890">
            <a:solidFill>
              <a:srgbClr val="244454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1024128" y="4736592"/>
            <a:ext cx="2029968" cy="365760"/>
          </a:xfrm>
          <a:prstGeom prst="roundRect">
            <a:avLst>
              <a:gd name="adj" fmla="val 27500"/>
            </a:avLst>
          </a:prstGeom>
          <a:solidFill>
            <a:srgbClr val="45D9E6"/>
          </a:solidFill>
          <a:ln w="8890">
            <a:solidFill>
              <a:srgbClr val="45D9E6">
                <a:alpha val="0"/>
              </a:srgbClr>
            </a:solidFill>
            <a:prstDash val="solid"/>
          </a:ln>
        </p:spPr>
      </p:sp>
      <p:sp>
        <p:nvSpPr>
          <p:cNvPr id="23" name="Text 21"/>
          <p:cNvSpPr txBox="1"/>
          <p:nvPr/>
        </p:nvSpPr>
        <p:spPr>
          <a:xfrm>
            <a:off x="1133856" y="4754880"/>
            <a:ext cx="181051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00" b="1" spc="60" kern="0" dirty="0">
                <a:solidFill>
                  <a:srgbClr val="07131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OPERATIONAL SYSTEMS</a:t>
            </a:r>
            <a:endParaRPr lang="en-US" sz="700" dirty="0"/>
          </a:p>
        </p:txBody>
      </p:sp>
      <p:sp>
        <p:nvSpPr>
          <p:cNvPr id="24" name="Text 22"/>
          <p:cNvSpPr txBox="1"/>
          <p:nvPr/>
        </p:nvSpPr>
        <p:spPr>
          <a:xfrm>
            <a:off x="3246120" y="4754880"/>
            <a:ext cx="77266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Road ITS • public transport • eNaTIS interfaces • rail • port • airport • maritime • border • municipal systems</a:t>
            </a:r>
            <a:endParaRPr lang="en-US" sz="780" dirty="0"/>
          </a:p>
        </p:txBody>
      </p:sp>
      <p:sp>
        <p:nvSpPr>
          <p:cNvPr id="25" name="Shape 23"/>
          <p:cNvSpPr/>
          <p:nvPr/>
        </p:nvSpPr>
        <p:spPr>
          <a:xfrm>
            <a:off x="868680" y="5303520"/>
            <a:ext cx="10469880" cy="512064"/>
          </a:xfrm>
          <a:prstGeom prst="roundRect">
            <a:avLst>
              <a:gd name="adj" fmla="val 21429"/>
            </a:avLst>
          </a:prstGeom>
          <a:solidFill>
            <a:srgbClr val="0B2030"/>
          </a:solidFill>
          <a:ln w="8890">
            <a:solidFill>
              <a:srgbClr val="244454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1024128" y="5376672"/>
            <a:ext cx="2029968" cy="365760"/>
          </a:xfrm>
          <a:prstGeom prst="roundRect">
            <a:avLst>
              <a:gd name="adj" fmla="val 27500"/>
            </a:avLst>
          </a:prstGeom>
          <a:solidFill>
            <a:srgbClr val="0FB8A9"/>
          </a:solidFill>
          <a:ln w="8890">
            <a:solidFill>
              <a:srgbClr val="0FB8A9">
                <a:alpha val="0"/>
              </a:srgbClr>
            </a:solidFill>
            <a:prstDash val="solid"/>
          </a:ln>
        </p:spPr>
      </p:sp>
      <p:sp>
        <p:nvSpPr>
          <p:cNvPr id="27" name="Text 25"/>
          <p:cNvSpPr txBox="1"/>
          <p:nvPr/>
        </p:nvSpPr>
        <p:spPr>
          <a:xfrm>
            <a:off x="1133856" y="5394960"/>
            <a:ext cx="181051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00" b="1" spc="60" kern="0" dirty="0">
                <a:solidFill>
                  <a:srgbClr val="07131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CONNECTIVITY + CYBER</a:t>
            </a:r>
            <a:endParaRPr lang="en-US" sz="700" dirty="0"/>
          </a:p>
        </p:txBody>
      </p:sp>
      <p:sp>
        <p:nvSpPr>
          <p:cNvPr id="28" name="Text 26"/>
          <p:cNvSpPr txBox="1"/>
          <p:nvPr/>
        </p:nvSpPr>
        <p:spPr>
          <a:xfrm>
            <a:off x="3246120" y="5394960"/>
            <a:ext cx="77266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Fibre • 4G/5G • private networks • satellite • edge • zero trust • SOC • DR/BCP</a:t>
            </a:r>
            <a:endParaRPr lang="en-US" sz="780" dirty="0"/>
          </a:p>
        </p:txBody>
      </p:sp>
      <p:sp>
        <p:nvSpPr>
          <p:cNvPr id="29" name="Shape 27"/>
          <p:cNvSpPr/>
          <p:nvPr/>
        </p:nvSpPr>
        <p:spPr>
          <a:xfrm>
            <a:off x="914400" y="6053328"/>
            <a:ext cx="1508760" cy="256032"/>
          </a:xfrm>
          <a:prstGeom prst="roundRect">
            <a:avLst>
              <a:gd name="adj" fmla="val 50000"/>
            </a:avLst>
          </a:prstGeom>
          <a:solidFill>
            <a:srgbClr val="0E2435"/>
          </a:solidFill>
          <a:ln w="8890">
            <a:solidFill>
              <a:srgbClr val="0E2435">
                <a:alpha val="0"/>
              </a:srgbClr>
            </a:solidFill>
            <a:prstDash val="solid"/>
          </a:ln>
        </p:spPr>
      </p:sp>
      <p:sp>
        <p:nvSpPr>
          <p:cNvPr id="30" name="Text 28"/>
          <p:cNvSpPr txBox="1"/>
          <p:nvPr/>
        </p:nvSpPr>
        <p:spPr>
          <a:xfrm>
            <a:off x="1024128" y="6062472"/>
            <a:ext cx="1289304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00" b="1" spc="60" kern="0" dirty="0">
                <a:solidFill>
                  <a:srgbClr val="45D9E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OPEN STANDARDS</a:t>
            </a:r>
            <a:endParaRPr lang="en-US" sz="700" dirty="0"/>
          </a:p>
        </p:txBody>
      </p:sp>
      <p:sp>
        <p:nvSpPr>
          <p:cNvPr id="31" name="Shape 29"/>
          <p:cNvSpPr/>
          <p:nvPr/>
        </p:nvSpPr>
        <p:spPr>
          <a:xfrm>
            <a:off x="2606040" y="6053328"/>
            <a:ext cx="1508760" cy="256032"/>
          </a:xfrm>
          <a:prstGeom prst="roundRect">
            <a:avLst>
              <a:gd name="adj" fmla="val 50000"/>
            </a:avLst>
          </a:prstGeom>
          <a:solidFill>
            <a:srgbClr val="0E2435"/>
          </a:solidFill>
          <a:ln w="8890">
            <a:solidFill>
              <a:srgbClr val="0E2435">
                <a:alpha val="0"/>
              </a:srgbClr>
            </a:solidFill>
            <a:prstDash val="solid"/>
          </a:ln>
        </p:spPr>
      </p:sp>
      <p:sp>
        <p:nvSpPr>
          <p:cNvPr id="32" name="Text 30"/>
          <p:cNvSpPr txBox="1"/>
          <p:nvPr/>
        </p:nvSpPr>
        <p:spPr>
          <a:xfrm>
            <a:off x="2715768" y="6062472"/>
            <a:ext cx="1289304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00" b="1" spc="60" kern="0" dirty="0">
                <a:solidFill>
                  <a:srgbClr val="0FB8A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MULTI-VENDOR</a:t>
            </a:r>
            <a:endParaRPr lang="en-US" sz="700" dirty="0"/>
          </a:p>
        </p:txBody>
      </p:sp>
      <p:sp>
        <p:nvSpPr>
          <p:cNvPr id="33" name="Shape 31"/>
          <p:cNvSpPr/>
          <p:nvPr/>
        </p:nvSpPr>
        <p:spPr>
          <a:xfrm>
            <a:off x="4297680" y="6053328"/>
            <a:ext cx="1645920" cy="256032"/>
          </a:xfrm>
          <a:prstGeom prst="roundRect">
            <a:avLst>
              <a:gd name="adj" fmla="val 50000"/>
            </a:avLst>
          </a:prstGeom>
          <a:solidFill>
            <a:srgbClr val="0E2435"/>
          </a:solidFill>
          <a:ln w="8890">
            <a:solidFill>
              <a:srgbClr val="0E2435">
                <a:alpha val="0"/>
              </a:srgbClr>
            </a:solidFill>
            <a:prstDash val="solid"/>
          </a:ln>
        </p:spPr>
      </p:sp>
      <p:sp>
        <p:nvSpPr>
          <p:cNvPr id="34" name="Text 32"/>
          <p:cNvSpPr txBox="1"/>
          <p:nvPr/>
        </p:nvSpPr>
        <p:spPr>
          <a:xfrm>
            <a:off x="4407408" y="6062472"/>
            <a:ext cx="1426464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00" b="1" spc="60" kern="0" dirty="0">
                <a:solidFill>
                  <a:srgbClr val="F3C35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SOVEREIGN DATA</a:t>
            </a:r>
            <a:endParaRPr lang="en-US" sz="700" dirty="0"/>
          </a:p>
        </p:txBody>
      </p:sp>
      <p:sp>
        <p:nvSpPr>
          <p:cNvPr id="35" name="Shape 33"/>
          <p:cNvSpPr/>
          <p:nvPr/>
        </p:nvSpPr>
        <p:spPr>
          <a:xfrm>
            <a:off x="6126480" y="6053328"/>
            <a:ext cx="1234440" cy="256032"/>
          </a:xfrm>
          <a:prstGeom prst="roundRect">
            <a:avLst>
              <a:gd name="adj" fmla="val 50000"/>
            </a:avLst>
          </a:prstGeom>
          <a:solidFill>
            <a:srgbClr val="0E2435"/>
          </a:solidFill>
          <a:ln w="8890">
            <a:solidFill>
              <a:srgbClr val="0E2435">
                <a:alpha val="0"/>
              </a:srgbClr>
            </a:solidFill>
            <a:prstDash val="solid"/>
          </a:ln>
        </p:spPr>
      </p:sp>
      <p:sp>
        <p:nvSpPr>
          <p:cNvPr id="36" name="Text 34"/>
          <p:cNvSpPr txBox="1"/>
          <p:nvPr/>
        </p:nvSpPr>
        <p:spPr>
          <a:xfrm>
            <a:off x="6236208" y="6062472"/>
            <a:ext cx="1014984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00" b="1" spc="60" kern="0" dirty="0">
                <a:solidFill>
                  <a:srgbClr val="2AB56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API-FIRST</a:t>
            </a:r>
            <a:endParaRPr lang="en-US" sz="700" dirty="0"/>
          </a:p>
        </p:txBody>
      </p:sp>
      <p:sp>
        <p:nvSpPr>
          <p:cNvPr id="37" name="Shape 35"/>
          <p:cNvSpPr/>
          <p:nvPr/>
        </p:nvSpPr>
        <p:spPr>
          <a:xfrm>
            <a:off x="7543800" y="6053328"/>
            <a:ext cx="1828800" cy="256032"/>
          </a:xfrm>
          <a:prstGeom prst="roundRect">
            <a:avLst>
              <a:gd name="adj" fmla="val 50000"/>
            </a:avLst>
          </a:prstGeom>
          <a:solidFill>
            <a:srgbClr val="0E2435"/>
          </a:solidFill>
          <a:ln w="8890">
            <a:solidFill>
              <a:srgbClr val="0E2435">
                <a:alpha val="0"/>
              </a:srgbClr>
            </a:solidFill>
            <a:prstDash val="solid"/>
          </a:ln>
        </p:spPr>
      </p:sp>
      <p:sp>
        <p:nvSpPr>
          <p:cNvPr id="38" name="Text 36"/>
          <p:cNvSpPr txBox="1"/>
          <p:nvPr/>
        </p:nvSpPr>
        <p:spPr>
          <a:xfrm>
            <a:off x="7653528" y="6062472"/>
            <a:ext cx="1609344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00" b="1" spc="60" kern="0" dirty="0">
                <a:solidFill>
                  <a:srgbClr val="45D9E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SECURE BY DESIGN</a:t>
            </a:r>
            <a:endParaRPr lang="en-US" sz="7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92840" y="6592824"/>
            <a:ext cx="411480" cy="109728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 lIns="0" tIns="0" rIns="0" bIns="0"/>
          <a:lstStyle>
            <a:lvl1pPr>
              <a:defRPr sz="500">
                <a:solidFill>
                  <a:srgbClr val="7A8B9B"/>
                </a:solidFill>
                <a:latin typeface="Inter"/>
                <a:ea typeface="Inter"/>
                <a:cs typeface="Inter"/>
              </a:defRPr>
            </a:lvl1pPr>
          </a:lstStyle>
          <a:p>
            <a:pPr algn="r"/>
            <a:fld id="{F7021451-1387-4CA6-816F-3879F97B5CBC}" type="slidenum">
              <a:rPr b="0" lang="en-US"/>
              <a:t>7</a:t>
            </a:fld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detailed_stylized_futuristic_infographic_map_sc_batch_2.png">    </p:cNvPr>
          <p:cNvPicPr>
            <a:picLocks noChangeAspect="1"/>
          </p:cNvPicPr>
          <p:nvPr/>
        </p:nvPicPr>
        <p:blipFill>
          <a:blip r:embed="rId1"/>
          <a:srcRect l="0" r="0" t="25" b="2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7131F">
              <a:alpha val="82000"/>
            </a:srgbClr>
          </a:solidFill>
          <a:ln w="12700">
            <a:solidFill>
              <a:srgbClr val="07131F">
                <a:alpha val="0"/>
              </a:srgbClr>
            </a:solidFill>
            <a:prstDash val="solid"/>
          </a:ln>
        </p:spPr>
      </p:sp>
      <p:sp>
        <p:nvSpPr>
          <p:cNvPr id="4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7131F">
              <a:alpha val="68000"/>
            </a:srgbClr>
          </a:solidFill>
          <a:ln w="12700">
            <a:solidFill>
              <a:srgbClr val="07131F">
                <a:alpha val="0"/>
              </a:srgbClr>
            </a:solidFill>
            <a:prstDash val="solid"/>
          </a:ln>
        </p:spPr>
      </p:sp>
      <p:sp>
        <p:nvSpPr>
          <p:cNvPr id="5" name="Shape 2"/>
          <p:cNvSpPr/>
          <p:nvPr/>
        </p:nvSpPr>
        <p:spPr>
          <a:xfrm>
            <a:off x="658368" y="576072"/>
            <a:ext cx="2907792" cy="256032"/>
          </a:xfrm>
          <a:prstGeom prst="roundRect">
            <a:avLst>
              <a:gd name="adj" fmla="val 50000"/>
            </a:avLst>
          </a:prstGeom>
          <a:solidFill>
            <a:srgbClr val="F3C35B"/>
          </a:solidFill>
          <a:ln w="8890">
            <a:solidFill>
              <a:srgbClr val="F3C35B">
                <a:alpha val="0"/>
              </a:srgbClr>
            </a:solidFill>
            <a:prstDash val="solid"/>
          </a:ln>
        </p:spPr>
      </p:sp>
      <p:sp>
        <p:nvSpPr>
          <p:cNvPr id="6" name="Text 3"/>
          <p:cNvSpPr txBox="1"/>
          <p:nvPr/>
        </p:nvSpPr>
        <p:spPr>
          <a:xfrm>
            <a:off x="768096" y="585216"/>
            <a:ext cx="268833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00" b="1" spc="60" kern="0" dirty="0">
                <a:solidFill>
                  <a:srgbClr val="07131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06 / NATIONAL TRANSPORT DIGITAL TWIN</a:t>
            </a:r>
            <a:endParaRPr lang="en-US" sz="700" dirty="0"/>
          </a:p>
        </p:txBody>
      </p:sp>
      <p:sp>
        <p:nvSpPr>
          <p:cNvPr id="7" name="Text 4"/>
          <p:cNvSpPr txBox="1"/>
          <p:nvPr/>
        </p:nvSpPr>
        <p:spPr>
          <a:xfrm>
            <a:off x="658368" y="1170432"/>
            <a:ext cx="493776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2700" b="1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One geospatial operating picture</a:t>
            </a:r>
            <a:endParaRPr lang="en-US" sz="2700" dirty="0"/>
          </a:p>
          <a:p>
            <a:pPr algn="l" indent="0" marL="0">
              <a:buNone/>
            </a:pPr>
            <a:r>
              <a:rPr lang="en-US" sz="2700" b="1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of the national transport system.</a:t>
            </a:r>
            <a:endParaRPr lang="en-US" sz="2700" dirty="0"/>
          </a:p>
        </p:txBody>
      </p:sp>
      <p:sp>
        <p:nvSpPr>
          <p:cNvPr id="8" name="Text 5"/>
          <p:cNvSpPr txBox="1"/>
          <p:nvPr/>
        </p:nvSpPr>
        <p:spPr>
          <a:xfrm>
            <a:off x="676656" y="2496312"/>
            <a:ext cx="4160520" cy="126187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100" dirty="0">
                <a:solidFill>
                  <a:srgbClr val="D6E1E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Roads • bridges • rail • stations • taxi ranks • terminals • ports • airports • borders • charging • passenger flows • freight flows • incidents • asset condition • capital projects</a:t>
            </a:r>
            <a:endParaRPr lang="en-US" sz="1100" dirty="0"/>
          </a:p>
        </p:txBody>
      </p:sp>
      <p:sp>
        <p:nvSpPr>
          <p:cNvPr id="9" name="Shape 6"/>
          <p:cNvSpPr/>
          <p:nvPr/>
        </p:nvSpPr>
        <p:spPr>
          <a:xfrm>
            <a:off x="7818120" y="914400"/>
            <a:ext cx="3703320" cy="914400"/>
          </a:xfrm>
          <a:prstGeom prst="roundRect">
            <a:avLst>
              <a:gd name="adj" fmla="val 18000"/>
            </a:avLst>
          </a:prstGeom>
          <a:solidFill>
            <a:srgbClr val="0E2435"/>
          </a:solidFill>
          <a:ln w="8890">
            <a:solidFill>
              <a:srgbClr val="244253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7982712" y="1060704"/>
            <a:ext cx="493776" cy="256032"/>
          </a:xfrm>
          <a:prstGeom prst="roundRect">
            <a:avLst>
              <a:gd name="adj" fmla="val 50000"/>
            </a:avLst>
          </a:prstGeom>
          <a:solidFill>
            <a:srgbClr val="45D9E6"/>
          </a:solidFill>
          <a:ln w="8890">
            <a:solidFill>
              <a:srgbClr val="45D9E6">
                <a:alpha val="0"/>
              </a:srgbClr>
            </a:solidFill>
            <a:prstDash val="solid"/>
          </a:ln>
        </p:spPr>
      </p:sp>
      <p:sp>
        <p:nvSpPr>
          <p:cNvPr id="11" name="Text 8"/>
          <p:cNvSpPr txBox="1"/>
          <p:nvPr/>
        </p:nvSpPr>
        <p:spPr>
          <a:xfrm>
            <a:off x="8092440" y="1069848"/>
            <a:ext cx="2743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00" b="1" spc="60" kern="0" dirty="0">
                <a:solidFill>
                  <a:srgbClr val="07131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01</a:t>
            </a:r>
            <a:endParaRPr lang="en-US" sz="700" dirty="0"/>
          </a:p>
        </p:txBody>
      </p:sp>
      <p:sp>
        <p:nvSpPr>
          <p:cNvPr id="12" name="Text 9"/>
          <p:cNvSpPr txBox="1"/>
          <p:nvPr/>
        </p:nvSpPr>
        <p:spPr>
          <a:xfrm>
            <a:off x="8604504" y="1060704"/>
            <a:ext cx="2752344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250" b="1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ASSET IDENTITY</a:t>
            </a:r>
            <a:endParaRPr lang="en-US" sz="1250" dirty="0"/>
          </a:p>
        </p:txBody>
      </p:sp>
      <p:sp>
        <p:nvSpPr>
          <p:cNvPr id="13" name="Text 10"/>
          <p:cNvSpPr txBox="1"/>
          <p:nvPr/>
        </p:nvSpPr>
        <p:spPr>
          <a:xfrm>
            <a:off x="7982712" y="1481328"/>
            <a:ext cx="3374136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880" dirty="0">
                <a:solidFill>
                  <a:srgbClr val="A8BAC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ownership • condition • lifecycle</a:t>
            </a:r>
            <a:endParaRPr lang="en-US" sz="880" dirty="0"/>
          </a:p>
        </p:txBody>
      </p:sp>
      <p:sp>
        <p:nvSpPr>
          <p:cNvPr id="14" name="Shape 11"/>
          <p:cNvSpPr/>
          <p:nvPr/>
        </p:nvSpPr>
        <p:spPr>
          <a:xfrm>
            <a:off x="7818120" y="2057400"/>
            <a:ext cx="3703320" cy="914400"/>
          </a:xfrm>
          <a:prstGeom prst="roundRect">
            <a:avLst>
              <a:gd name="adj" fmla="val 18000"/>
            </a:avLst>
          </a:prstGeom>
          <a:solidFill>
            <a:srgbClr val="0E2435"/>
          </a:solidFill>
          <a:ln w="8890">
            <a:solidFill>
              <a:srgbClr val="244253"/>
            </a:solidFill>
            <a:prstDash val="solid"/>
          </a:ln>
        </p:spPr>
      </p:sp>
      <p:sp>
        <p:nvSpPr>
          <p:cNvPr id="15" name="Shape 12"/>
          <p:cNvSpPr/>
          <p:nvPr/>
        </p:nvSpPr>
        <p:spPr>
          <a:xfrm>
            <a:off x="7982712" y="2203704"/>
            <a:ext cx="493776" cy="256032"/>
          </a:xfrm>
          <a:prstGeom prst="roundRect">
            <a:avLst>
              <a:gd name="adj" fmla="val 50000"/>
            </a:avLst>
          </a:prstGeom>
          <a:solidFill>
            <a:srgbClr val="0FB8A9"/>
          </a:solidFill>
          <a:ln w="8890">
            <a:solidFill>
              <a:srgbClr val="0FB8A9">
                <a:alpha val="0"/>
              </a:srgbClr>
            </a:solidFill>
            <a:prstDash val="solid"/>
          </a:ln>
        </p:spPr>
      </p:sp>
      <p:sp>
        <p:nvSpPr>
          <p:cNvPr id="16" name="Text 13"/>
          <p:cNvSpPr txBox="1"/>
          <p:nvPr/>
        </p:nvSpPr>
        <p:spPr>
          <a:xfrm>
            <a:off x="8092440" y="2212848"/>
            <a:ext cx="2743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00" b="1" spc="60" kern="0" dirty="0">
                <a:solidFill>
                  <a:srgbClr val="07131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02</a:t>
            </a:r>
            <a:endParaRPr lang="en-US" sz="700" dirty="0"/>
          </a:p>
        </p:txBody>
      </p:sp>
      <p:sp>
        <p:nvSpPr>
          <p:cNvPr id="17" name="Text 14"/>
          <p:cNvSpPr txBox="1"/>
          <p:nvPr/>
        </p:nvSpPr>
        <p:spPr>
          <a:xfrm>
            <a:off x="8604504" y="2203704"/>
            <a:ext cx="2752344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250" b="1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LIVE OPERATIONS</a:t>
            </a:r>
            <a:endParaRPr lang="en-US" sz="1250" dirty="0"/>
          </a:p>
        </p:txBody>
      </p:sp>
      <p:sp>
        <p:nvSpPr>
          <p:cNvPr id="18" name="Text 15"/>
          <p:cNvSpPr txBox="1"/>
          <p:nvPr/>
        </p:nvSpPr>
        <p:spPr>
          <a:xfrm>
            <a:off x="7982712" y="2624328"/>
            <a:ext cx="3374136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880" dirty="0">
                <a:solidFill>
                  <a:srgbClr val="A8BAC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traffic • trains • cargo • disruptions</a:t>
            </a:r>
            <a:endParaRPr lang="en-US" sz="880" dirty="0"/>
          </a:p>
        </p:txBody>
      </p:sp>
      <p:sp>
        <p:nvSpPr>
          <p:cNvPr id="19" name="Shape 16"/>
          <p:cNvSpPr/>
          <p:nvPr/>
        </p:nvSpPr>
        <p:spPr>
          <a:xfrm>
            <a:off x="7818120" y="3200400"/>
            <a:ext cx="3703320" cy="914400"/>
          </a:xfrm>
          <a:prstGeom prst="roundRect">
            <a:avLst>
              <a:gd name="adj" fmla="val 18000"/>
            </a:avLst>
          </a:prstGeom>
          <a:solidFill>
            <a:srgbClr val="0E2435"/>
          </a:solidFill>
          <a:ln w="8890">
            <a:solidFill>
              <a:srgbClr val="244253"/>
            </a:solidFill>
            <a:prstDash val="solid"/>
          </a:ln>
        </p:spPr>
      </p:sp>
      <p:sp>
        <p:nvSpPr>
          <p:cNvPr id="20" name="Shape 17"/>
          <p:cNvSpPr/>
          <p:nvPr/>
        </p:nvSpPr>
        <p:spPr>
          <a:xfrm>
            <a:off x="7982712" y="3346704"/>
            <a:ext cx="493776" cy="256032"/>
          </a:xfrm>
          <a:prstGeom prst="roundRect">
            <a:avLst>
              <a:gd name="adj" fmla="val 50000"/>
            </a:avLst>
          </a:prstGeom>
          <a:solidFill>
            <a:srgbClr val="F3C35B"/>
          </a:solidFill>
          <a:ln w="8890">
            <a:solidFill>
              <a:srgbClr val="F3C35B">
                <a:alpha val="0"/>
              </a:srgbClr>
            </a:solidFill>
            <a:prstDash val="solid"/>
          </a:ln>
        </p:spPr>
      </p:sp>
      <p:sp>
        <p:nvSpPr>
          <p:cNvPr id="21" name="Text 18"/>
          <p:cNvSpPr txBox="1"/>
          <p:nvPr/>
        </p:nvSpPr>
        <p:spPr>
          <a:xfrm>
            <a:off x="8092440" y="3355848"/>
            <a:ext cx="2743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00" b="1" spc="60" kern="0" dirty="0">
                <a:solidFill>
                  <a:srgbClr val="07131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03</a:t>
            </a:r>
            <a:endParaRPr lang="en-US" sz="700" dirty="0"/>
          </a:p>
        </p:txBody>
      </p:sp>
      <p:sp>
        <p:nvSpPr>
          <p:cNvPr id="22" name="Text 19"/>
          <p:cNvSpPr txBox="1"/>
          <p:nvPr/>
        </p:nvSpPr>
        <p:spPr>
          <a:xfrm>
            <a:off x="8604504" y="3346704"/>
            <a:ext cx="2752344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250" b="1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PREDICTIVE LAYER</a:t>
            </a:r>
            <a:endParaRPr lang="en-US" sz="1250" dirty="0"/>
          </a:p>
        </p:txBody>
      </p:sp>
      <p:sp>
        <p:nvSpPr>
          <p:cNvPr id="23" name="Text 20"/>
          <p:cNvSpPr txBox="1"/>
          <p:nvPr/>
        </p:nvSpPr>
        <p:spPr>
          <a:xfrm>
            <a:off x="7982712" y="3767328"/>
            <a:ext cx="3374136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880" dirty="0">
                <a:solidFill>
                  <a:srgbClr val="A8BAC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risk • demand • failure • capacity</a:t>
            </a:r>
            <a:endParaRPr lang="en-US" sz="880" dirty="0"/>
          </a:p>
        </p:txBody>
      </p:sp>
      <p:sp>
        <p:nvSpPr>
          <p:cNvPr id="24" name="Shape 21"/>
          <p:cNvSpPr/>
          <p:nvPr/>
        </p:nvSpPr>
        <p:spPr>
          <a:xfrm>
            <a:off x="7818120" y="4343400"/>
            <a:ext cx="3703320" cy="914400"/>
          </a:xfrm>
          <a:prstGeom prst="roundRect">
            <a:avLst>
              <a:gd name="adj" fmla="val 18000"/>
            </a:avLst>
          </a:prstGeom>
          <a:solidFill>
            <a:srgbClr val="0E2435"/>
          </a:solidFill>
          <a:ln w="8890">
            <a:solidFill>
              <a:srgbClr val="244253"/>
            </a:solidFill>
            <a:prstDash val="solid"/>
          </a:ln>
        </p:spPr>
      </p:sp>
      <p:sp>
        <p:nvSpPr>
          <p:cNvPr id="25" name="Shape 22"/>
          <p:cNvSpPr/>
          <p:nvPr/>
        </p:nvSpPr>
        <p:spPr>
          <a:xfrm>
            <a:off x="7982712" y="4489704"/>
            <a:ext cx="493776" cy="256032"/>
          </a:xfrm>
          <a:prstGeom prst="roundRect">
            <a:avLst>
              <a:gd name="adj" fmla="val 50000"/>
            </a:avLst>
          </a:prstGeom>
          <a:solidFill>
            <a:srgbClr val="2AB56F"/>
          </a:solidFill>
          <a:ln w="8890">
            <a:solidFill>
              <a:srgbClr val="2AB56F">
                <a:alpha val="0"/>
              </a:srgbClr>
            </a:solidFill>
            <a:prstDash val="solid"/>
          </a:ln>
        </p:spPr>
      </p:sp>
      <p:sp>
        <p:nvSpPr>
          <p:cNvPr id="26" name="Text 23"/>
          <p:cNvSpPr txBox="1"/>
          <p:nvPr/>
        </p:nvSpPr>
        <p:spPr>
          <a:xfrm>
            <a:off x="8092440" y="4498848"/>
            <a:ext cx="2743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00" b="1" spc="60" kern="0" dirty="0">
                <a:solidFill>
                  <a:srgbClr val="07131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04</a:t>
            </a:r>
            <a:endParaRPr lang="en-US" sz="700" dirty="0"/>
          </a:p>
        </p:txBody>
      </p:sp>
      <p:sp>
        <p:nvSpPr>
          <p:cNvPr id="27" name="Text 24"/>
          <p:cNvSpPr txBox="1"/>
          <p:nvPr/>
        </p:nvSpPr>
        <p:spPr>
          <a:xfrm>
            <a:off x="8604504" y="4489704"/>
            <a:ext cx="2752344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250" b="1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PLANNING LAYER</a:t>
            </a:r>
            <a:endParaRPr lang="en-US" sz="1250" dirty="0"/>
          </a:p>
        </p:txBody>
      </p:sp>
      <p:sp>
        <p:nvSpPr>
          <p:cNvPr id="28" name="Text 25"/>
          <p:cNvSpPr txBox="1"/>
          <p:nvPr/>
        </p:nvSpPr>
        <p:spPr>
          <a:xfrm>
            <a:off x="7982712" y="4910328"/>
            <a:ext cx="3374136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880" dirty="0">
                <a:solidFill>
                  <a:srgbClr val="A8BAC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scenario modelling • investment prioritisation</a:t>
            </a:r>
            <a:endParaRPr lang="en-US" sz="880" dirty="0"/>
          </a:p>
        </p:txBody>
      </p:sp>
      <p:sp>
        <p:nvSpPr>
          <p:cNvPr id="29" name="Text 26"/>
          <p:cNvSpPr txBox="1"/>
          <p:nvPr/>
        </p:nvSpPr>
        <p:spPr>
          <a:xfrm>
            <a:off x="676656" y="5349240"/>
            <a:ext cx="6217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220" b="1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digital twin is the spatial foundation for national transport planning, operations and investment decisions.</a:t>
            </a:r>
            <a:endParaRPr lang="en-US" sz="122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wide_cinematic_interior_control_center_operat_batch_5.png">    </p:cNvPr>
          <p:cNvPicPr>
            <a:picLocks noChangeAspect="1"/>
          </p:cNvPicPr>
          <p:nvPr/>
        </p:nvPicPr>
        <p:blipFill>
          <a:blip r:embed="rId1"/>
          <a:srcRect l="0" r="0" t="25" b="2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7131F">
              <a:alpha val="72000"/>
            </a:srgbClr>
          </a:solidFill>
          <a:ln w="12700">
            <a:solidFill>
              <a:srgbClr val="07131F">
                <a:alpha val="0"/>
              </a:srgbClr>
            </a:solidFill>
            <a:prstDash val="solid"/>
          </a:ln>
        </p:spPr>
      </p:sp>
      <p:sp>
        <p:nvSpPr>
          <p:cNvPr id="4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7131F">
              <a:alpha val="64000"/>
            </a:srgbClr>
          </a:solidFill>
          <a:ln w="12700">
            <a:solidFill>
              <a:srgbClr val="07131F">
                <a:alpha val="0"/>
              </a:srgbClr>
            </a:solidFill>
            <a:prstDash val="solid"/>
          </a:ln>
        </p:spPr>
      </p:sp>
      <p:sp>
        <p:nvSpPr>
          <p:cNvPr id="5" name="Shape 2"/>
          <p:cNvSpPr/>
          <p:nvPr/>
        </p:nvSpPr>
        <p:spPr>
          <a:xfrm>
            <a:off x="658368" y="621792"/>
            <a:ext cx="2926080" cy="256032"/>
          </a:xfrm>
          <a:prstGeom prst="roundRect">
            <a:avLst>
              <a:gd name="adj" fmla="val 50000"/>
            </a:avLst>
          </a:prstGeom>
          <a:solidFill>
            <a:srgbClr val="45D9E6"/>
          </a:solidFill>
          <a:ln w="8890">
            <a:solidFill>
              <a:srgbClr val="45D9E6">
                <a:alpha val="0"/>
              </a:srgbClr>
            </a:solidFill>
            <a:prstDash val="solid"/>
          </a:ln>
        </p:spPr>
      </p:sp>
      <p:sp>
        <p:nvSpPr>
          <p:cNvPr id="6" name="Text 3"/>
          <p:cNvSpPr txBox="1"/>
          <p:nvPr/>
        </p:nvSpPr>
        <p:spPr>
          <a:xfrm>
            <a:off x="768096" y="630936"/>
            <a:ext cx="2706624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00" b="1" spc="60" kern="0" dirty="0">
                <a:solidFill>
                  <a:srgbClr val="07131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07 / NATIONAL TRANSPORT CONTROL TOWER</a:t>
            </a:r>
            <a:endParaRPr lang="en-US" sz="700" dirty="0"/>
          </a:p>
        </p:txBody>
      </p:sp>
      <p:sp>
        <p:nvSpPr>
          <p:cNvPr id="7" name="Text 4"/>
          <p:cNvSpPr txBox="1"/>
          <p:nvPr/>
        </p:nvSpPr>
        <p:spPr>
          <a:xfrm>
            <a:off x="658368" y="1234440"/>
            <a:ext cx="5349240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2700" b="1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From retrospective reporting</a:t>
            </a:r>
            <a:endParaRPr lang="en-US" sz="2700" dirty="0"/>
          </a:p>
          <a:p>
            <a:pPr algn="l" indent="0" marL="0">
              <a:buNone/>
            </a:pPr>
            <a:r>
              <a:rPr lang="en-US" sz="2700" b="1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to real-time national transport management.</a:t>
            </a:r>
            <a:endParaRPr lang="en-US" sz="2700" dirty="0"/>
          </a:p>
        </p:txBody>
      </p:sp>
      <p:sp>
        <p:nvSpPr>
          <p:cNvPr id="8" name="Text 5"/>
          <p:cNvSpPr txBox="1"/>
          <p:nvPr/>
        </p:nvSpPr>
        <p:spPr>
          <a:xfrm>
            <a:off x="676656" y="2697480"/>
            <a:ext cx="49834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D3DFE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Control Tower federates entity-level control rooms; it does not duplicate them.</a:t>
            </a:r>
            <a:endParaRPr lang="en-US" sz="1200" dirty="0"/>
          </a:p>
        </p:txBody>
      </p:sp>
      <p:sp>
        <p:nvSpPr>
          <p:cNvPr id="9" name="Shape 6"/>
          <p:cNvSpPr/>
          <p:nvPr/>
        </p:nvSpPr>
        <p:spPr>
          <a:xfrm>
            <a:off x="6995160" y="960120"/>
            <a:ext cx="4434840" cy="603504"/>
          </a:xfrm>
          <a:prstGeom prst="roundRect">
            <a:avLst>
              <a:gd name="adj" fmla="val 19697"/>
            </a:avLst>
          </a:prstGeom>
          <a:solidFill>
            <a:srgbClr val="0A1B29"/>
          </a:solidFill>
          <a:ln w="8890">
            <a:solidFill>
              <a:srgbClr val="345266"/>
            </a:solidFill>
            <a:prstDash val="solid"/>
          </a:ln>
        </p:spPr>
      </p:sp>
      <p:sp>
        <p:nvSpPr>
          <p:cNvPr id="10" name="Text 7"/>
          <p:cNvSpPr txBox="1"/>
          <p:nvPr/>
        </p:nvSpPr>
        <p:spPr>
          <a:xfrm>
            <a:off x="7178040" y="1042416"/>
            <a:ext cx="13258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700" b="1" spc="70" kern="0" dirty="0">
                <a:solidFill>
                  <a:srgbClr val="45D9E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PASSENGERS</a:t>
            </a:r>
            <a:endParaRPr lang="en-US" sz="700" dirty="0"/>
          </a:p>
        </p:txBody>
      </p:sp>
      <p:sp>
        <p:nvSpPr>
          <p:cNvPr id="11" name="Text 8"/>
          <p:cNvSpPr txBox="1"/>
          <p:nvPr/>
        </p:nvSpPr>
        <p:spPr>
          <a:xfrm>
            <a:off x="8458200" y="996696"/>
            <a:ext cx="2743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740" b="1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volumes • service disruptions • station congestion</a:t>
            </a:r>
            <a:endParaRPr lang="en-US" sz="740" dirty="0"/>
          </a:p>
        </p:txBody>
      </p:sp>
      <p:sp>
        <p:nvSpPr>
          <p:cNvPr id="12" name="Shape 9"/>
          <p:cNvSpPr/>
          <p:nvPr/>
        </p:nvSpPr>
        <p:spPr>
          <a:xfrm>
            <a:off x="6995160" y="1719072"/>
            <a:ext cx="4434840" cy="603504"/>
          </a:xfrm>
          <a:prstGeom prst="roundRect">
            <a:avLst>
              <a:gd name="adj" fmla="val 19697"/>
            </a:avLst>
          </a:prstGeom>
          <a:solidFill>
            <a:srgbClr val="0A1B29"/>
          </a:solidFill>
          <a:ln w="8890">
            <a:solidFill>
              <a:srgbClr val="345266"/>
            </a:solidFill>
            <a:prstDash val="solid"/>
          </a:ln>
        </p:spPr>
      </p:sp>
      <p:sp>
        <p:nvSpPr>
          <p:cNvPr id="13" name="Text 10"/>
          <p:cNvSpPr txBox="1"/>
          <p:nvPr/>
        </p:nvSpPr>
        <p:spPr>
          <a:xfrm>
            <a:off x="7178040" y="1801368"/>
            <a:ext cx="13258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700" b="1" spc="70" kern="0" dirty="0">
                <a:solidFill>
                  <a:srgbClr val="0FB8A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ROADS</a:t>
            </a:r>
            <a:endParaRPr lang="en-US" sz="700" dirty="0"/>
          </a:p>
        </p:txBody>
      </p:sp>
      <p:sp>
        <p:nvSpPr>
          <p:cNvPr id="14" name="Text 11"/>
          <p:cNvSpPr txBox="1"/>
          <p:nvPr/>
        </p:nvSpPr>
        <p:spPr>
          <a:xfrm>
            <a:off x="8458200" y="1755648"/>
            <a:ext cx="2743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740" b="1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congestion • incidents • works • heavy vehicles</a:t>
            </a:r>
            <a:endParaRPr lang="en-US" sz="740" dirty="0"/>
          </a:p>
        </p:txBody>
      </p:sp>
      <p:sp>
        <p:nvSpPr>
          <p:cNvPr id="15" name="Shape 12"/>
          <p:cNvSpPr/>
          <p:nvPr/>
        </p:nvSpPr>
        <p:spPr>
          <a:xfrm>
            <a:off x="6995160" y="2478024"/>
            <a:ext cx="4434840" cy="603504"/>
          </a:xfrm>
          <a:prstGeom prst="roundRect">
            <a:avLst>
              <a:gd name="adj" fmla="val 19697"/>
            </a:avLst>
          </a:prstGeom>
          <a:solidFill>
            <a:srgbClr val="0A1B29"/>
          </a:solidFill>
          <a:ln w="8890">
            <a:solidFill>
              <a:srgbClr val="345266"/>
            </a:solidFill>
            <a:prstDash val="solid"/>
          </a:ln>
        </p:spPr>
      </p:sp>
      <p:sp>
        <p:nvSpPr>
          <p:cNvPr id="16" name="Text 13"/>
          <p:cNvSpPr txBox="1"/>
          <p:nvPr/>
        </p:nvSpPr>
        <p:spPr>
          <a:xfrm>
            <a:off x="7178040" y="2560320"/>
            <a:ext cx="13258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700" b="1" spc="70" kern="0" dirty="0">
                <a:solidFill>
                  <a:srgbClr val="F3C35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RAIL</a:t>
            </a:r>
            <a:endParaRPr lang="en-US" sz="700" dirty="0"/>
          </a:p>
        </p:txBody>
      </p:sp>
      <p:sp>
        <p:nvSpPr>
          <p:cNvPr id="17" name="Text 14"/>
          <p:cNvSpPr txBox="1"/>
          <p:nvPr/>
        </p:nvSpPr>
        <p:spPr>
          <a:xfrm>
            <a:off x="8458200" y="2514600"/>
            <a:ext cx="2743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740" b="1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capacity • train movements • delays • infrastructure</a:t>
            </a:r>
            <a:endParaRPr lang="en-US" sz="740" dirty="0"/>
          </a:p>
        </p:txBody>
      </p:sp>
      <p:sp>
        <p:nvSpPr>
          <p:cNvPr id="18" name="Shape 15"/>
          <p:cNvSpPr/>
          <p:nvPr/>
        </p:nvSpPr>
        <p:spPr>
          <a:xfrm>
            <a:off x="6995160" y="3236976"/>
            <a:ext cx="4434840" cy="603504"/>
          </a:xfrm>
          <a:prstGeom prst="roundRect">
            <a:avLst>
              <a:gd name="adj" fmla="val 19697"/>
            </a:avLst>
          </a:prstGeom>
          <a:solidFill>
            <a:srgbClr val="0A1B29"/>
          </a:solidFill>
          <a:ln w="8890">
            <a:solidFill>
              <a:srgbClr val="345266"/>
            </a:solidFill>
            <a:prstDash val="solid"/>
          </a:ln>
        </p:spPr>
      </p:sp>
      <p:sp>
        <p:nvSpPr>
          <p:cNvPr id="19" name="Text 16"/>
          <p:cNvSpPr txBox="1"/>
          <p:nvPr/>
        </p:nvSpPr>
        <p:spPr>
          <a:xfrm>
            <a:off x="7178040" y="3319272"/>
            <a:ext cx="13258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700" b="1" spc="70" kern="0" dirty="0">
                <a:solidFill>
                  <a:srgbClr val="2AB56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FREIGHT</a:t>
            </a:r>
            <a:endParaRPr lang="en-US" sz="700" dirty="0"/>
          </a:p>
        </p:txBody>
      </p:sp>
      <p:sp>
        <p:nvSpPr>
          <p:cNvPr id="20" name="Text 17"/>
          <p:cNvSpPr txBox="1"/>
          <p:nvPr/>
        </p:nvSpPr>
        <p:spPr>
          <a:xfrm>
            <a:off x="8458200" y="3273552"/>
            <a:ext cx="2743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740" b="1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cargo • ETA • terminals • borders</a:t>
            </a:r>
            <a:endParaRPr lang="en-US" sz="740" dirty="0"/>
          </a:p>
        </p:txBody>
      </p:sp>
      <p:sp>
        <p:nvSpPr>
          <p:cNvPr id="21" name="Shape 18"/>
          <p:cNvSpPr/>
          <p:nvPr/>
        </p:nvSpPr>
        <p:spPr>
          <a:xfrm>
            <a:off x="6995160" y="3995928"/>
            <a:ext cx="4434840" cy="603504"/>
          </a:xfrm>
          <a:prstGeom prst="roundRect">
            <a:avLst>
              <a:gd name="adj" fmla="val 19697"/>
            </a:avLst>
          </a:prstGeom>
          <a:solidFill>
            <a:srgbClr val="0A1B29"/>
          </a:solidFill>
          <a:ln w="8890">
            <a:solidFill>
              <a:srgbClr val="345266"/>
            </a:solidFill>
            <a:prstDash val="solid"/>
          </a:ln>
        </p:spPr>
      </p:sp>
      <p:sp>
        <p:nvSpPr>
          <p:cNvPr id="22" name="Text 19"/>
          <p:cNvSpPr txBox="1"/>
          <p:nvPr/>
        </p:nvSpPr>
        <p:spPr>
          <a:xfrm>
            <a:off x="7178040" y="4078224"/>
            <a:ext cx="13258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700" b="1" spc="70" kern="0" dirty="0">
                <a:solidFill>
                  <a:srgbClr val="45D9E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PORTS + AVIATION</a:t>
            </a:r>
            <a:endParaRPr lang="en-US" sz="700" dirty="0"/>
          </a:p>
        </p:txBody>
      </p:sp>
      <p:sp>
        <p:nvSpPr>
          <p:cNvPr id="23" name="Text 20"/>
          <p:cNvSpPr txBox="1"/>
          <p:nvPr/>
        </p:nvSpPr>
        <p:spPr>
          <a:xfrm>
            <a:off x="8458200" y="4032504"/>
            <a:ext cx="2743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740" b="1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vessels • terminals • air cargo • access</a:t>
            </a:r>
            <a:endParaRPr lang="en-US" sz="740" dirty="0"/>
          </a:p>
        </p:txBody>
      </p:sp>
      <p:sp>
        <p:nvSpPr>
          <p:cNvPr id="24" name="Shape 21"/>
          <p:cNvSpPr/>
          <p:nvPr/>
        </p:nvSpPr>
        <p:spPr>
          <a:xfrm>
            <a:off x="6995160" y="4754880"/>
            <a:ext cx="4434840" cy="603504"/>
          </a:xfrm>
          <a:prstGeom prst="roundRect">
            <a:avLst>
              <a:gd name="adj" fmla="val 19697"/>
            </a:avLst>
          </a:prstGeom>
          <a:solidFill>
            <a:srgbClr val="0A1B29"/>
          </a:solidFill>
          <a:ln w="8890">
            <a:solidFill>
              <a:srgbClr val="345266"/>
            </a:solidFill>
            <a:prstDash val="solid"/>
          </a:ln>
        </p:spPr>
      </p:sp>
      <p:sp>
        <p:nvSpPr>
          <p:cNvPr id="25" name="Text 22"/>
          <p:cNvSpPr txBox="1"/>
          <p:nvPr/>
        </p:nvSpPr>
        <p:spPr>
          <a:xfrm>
            <a:off x="7178040" y="4837176"/>
            <a:ext cx="13258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700" b="1" spc="70" kern="0" dirty="0">
                <a:solidFill>
                  <a:srgbClr val="F3C35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SAFETY + ASSETS</a:t>
            </a:r>
            <a:endParaRPr lang="en-US" sz="700" dirty="0"/>
          </a:p>
        </p:txBody>
      </p:sp>
      <p:sp>
        <p:nvSpPr>
          <p:cNvPr id="26" name="Text 23"/>
          <p:cNvSpPr txBox="1"/>
          <p:nvPr/>
        </p:nvSpPr>
        <p:spPr>
          <a:xfrm>
            <a:off x="8458200" y="4791456"/>
            <a:ext cx="2743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740" b="1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crashes • risk • condition • maintenance</a:t>
            </a:r>
            <a:endParaRPr lang="en-US" sz="74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Inter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Inter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33</Slides>
  <Notes>33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</vt:vector>
  </TitlesOfParts>
  <Company>Spachee × Isiivuno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South Africa Transport Sector Digital Transformation Programme</dc:title>
  <dc:subject>South Africa Transport Sector Digital Transformation Programme</dc:subject>
  <dc:creator>Spachee × Isiivuno</dc:creator>
  <cp:lastModifiedBy>Spachee × Isiivuno</cp:lastModifiedBy>
  <cp:revision>1</cp:revision>
  <dcterms:created xsi:type="dcterms:W3CDTF">2026-08-30T09:01:11Z</dcterms:created>
  <dcterms:modified xsi:type="dcterms:W3CDTF">2026-08-30T09:01:11Z</dcterms:modified>
</cp:coreProperties>
</file>